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2" r:id="rId5"/>
    <p:sldId id="263" r:id="rId6"/>
    <p:sldId id="275" r:id="rId7"/>
    <p:sldId id="258" r:id="rId8"/>
    <p:sldId id="265" r:id="rId9"/>
    <p:sldId id="269" r:id="rId10"/>
    <p:sldId id="274" r:id="rId11"/>
    <p:sldId id="270" r:id="rId12"/>
    <p:sldId id="273" r:id="rId13"/>
    <p:sldId id="271" r:id="rId14"/>
    <p:sldId id="272" r:id="rId15"/>
    <p:sldId id="281" r:id="rId16"/>
    <p:sldId id="279" r:id="rId17"/>
    <p:sldId id="280" r:id="rId18"/>
    <p:sldId id="264" r:id="rId19"/>
    <p:sldId id="267" r:id="rId20"/>
    <p:sldId id="276" r:id="rId21"/>
    <p:sldId id="277" r:id="rId22"/>
    <p:sldId id="278" r:id="rId23"/>
    <p:sldId id="268" r:id="rId24"/>
    <p:sldId id="266" r:id="rId2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47014C11-203E-4A2B-869E-35DA62EEF65E}" type="datetimeFigureOut">
              <a:rPr lang="es-CO" smtClean="0"/>
              <a:t>12/02/2019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1174344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7014C11-203E-4A2B-869E-35DA62EEF65E}" type="datetimeFigureOut">
              <a:rPr lang="es-CO" smtClean="0"/>
              <a:t>12/02/2019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3931576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47014C11-203E-4A2B-869E-35DA62EEF65E}" type="datetimeFigureOut">
              <a:rPr lang="es-CO" smtClean="0"/>
              <a:t>12/02/2019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3457567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7014C11-203E-4A2B-869E-35DA62EEF65E}" type="datetimeFigureOut">
              <a:rPr lang="es-CO" smtClean="0"/>
              <a:t>12/02/2019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2286803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7014C11-203E-4A2B-869E-35DA62EEF65E}" type="datetimeFigureOut">
              <a:rPr lang="es-CO" smtClean="0"/>
              <a:t>12/02/2019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1845541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7014C11-203E-4A2B-869E-35DA62EEF65E}" type="datetimeFigureOut">
              <a:rPr lang="es-CO" smtClean="0"/>
              <a:t>12/02/2019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3179353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7014C11-203E-4A2B-869E-35DA62EEF65E}" type="datetimeFigureOut">
              <a:rPr lang="es-CO" smtClean="0"/>
              <a:t>12/02/2019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3780650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7014C11-203E-4A2B-869E-35DA62EEF65E}" type="datetimeFigureOut">
              <a:rPr lang="es-CO" smtClean="0"/>
              <a:t>12/02/2019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574012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7014C11-203E-4A2B-869E-35DA62EEF65E}" type="datetimeFigureOut">
              <a:rPr lang="es-CO" smtClean="0"/>
              <a:t>12/02/2019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2158053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7014C11-203E-4A2B-869E-35DA62EEF65E}" type="datetimeFigureOut">
              <a:rPr lang="es-CO" smtClean="0"/>
              <a:t>12/02/2019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4022288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7014C11-203E-4A2B-869E-35DA62EEF65E}" type="datetimeFigureOut">
              <a:rPr lang="es-CO" smtClean="0"/>
              <a:t>12/02/2019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BC6438E-8405-4A95-9FC1-75C0275208EA}" type="slidenum">
              <a:rPr lang="es-CO" smtClean="0"/>
              <a:t>‹Nº›</a:t>
            </a:fld>
            <a:endParaRPr lang="es-CO"/>
          </a:p>
        </p:txBody>
      </p:sp>
    </p:spTree>
    <p:extLst>
      <p:ext uri="{BB962C8B-B14F-4D97-AF65-F5344CB8AC3E}">
        <p14:creationId xmlns:p14="http://schemas.microsoft.com/office/powerpoint/2010/main" val="3726475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014C11-203E-4A2B-869E-35DA62EEF65E}" type="datetimeFigureOut">
              <a:rPr lang="es-CO" smtClean="0"/>
              <a:t>12/02/2019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C6438E-8405-4A95-9FC1-75C0275208EA}" type="slidenum">
              <a:rPr lang="es-CO" smtClean="0"/>
              <a:t>‹Nº›</a:t>
            </a:fld>
            <a:endParaRPr lang="es-CO"/>
          </a:p>
        </p:txBody>
      </p:sp>
    </p:spTree>
    <p:extLst>
      <p:ext uri="{BB962C8B-B14F-4D97-AF65-F5344CB8AC3E}">
        <p14:creationId xmlns:p14="http://schemas.microsoft.com/office/powerpoint/2010/main" val="2948386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357809"/>
            <a:ext cx="9144000" cy="1338469"/>
          </a:xfrm>
          <a:blipFill>
            <a:blip r:embed="rId2"/>
            <a:tile tx="0" ty="0" sx="100000" sy="100000" flip="none" algn="tl"/>
          </a:blipFill>
          <a:scene3d>
            <a:camera prst="orthographicFront"/>
            <a:lightRig rig="threePt" dir="t"/>
          </a:scene3d>
          <a:sp3d>
            <a:bevelT prst="angle"/>
          </a:sp3d>
        </p:spPr>
        <p:txBody>
          <a:bodyPr>
            <a:noAutofit/>
          </a:bodyPr>
          <a:lstStyle/>
          <a:p>
            <a:r>
              <a:rPr lang="es-CO" sz="4000" dirty="0" smtClean="0">
                <a:latin typeface="Algerian" panose="04020705040A02060702" pitchFamily="82" charset="0"/>
              </a:rPr>
              <a:t>ADÁN Y EVA </a:t>
            </a:r>
            <a:br>
              <a:rPr lang="es-CO" sz="4000" dirty="0" smtClean="0">
                <a:latin typeface="Algerian" panose="04020705040A02060702" pitchFamily="82" charset="0"/>
              </a:rPr>
            </a:br>
            <a:r>
              <a:rPr lang="es-CO" sz="4000" dirty="0" smtClean="0">
                <a:latin typeface="Algerian" panose="04020705040A02060702" pitchFamily="82" charset="0"/>
              </a:rPr>
              <a:t>GUARDARON EL SÁBADO</a:t>
            </a:r>
            <a:endParaRPr lang="es-CO" sz="4000" dirty="0">
              <a:latin typeface="Algerian" panose="04020705040A02060702" pitchFamily="82" charset="0"/>
            </a:endParaRPr>
          </a:p>
        </p:txBody>
      </p:sp>
      <p:pic>
        <p:nvPicPr>
          <p:cNvPr id="4" name="Imagen 3"/>
          <p:cNvPicPr>
            <a:picLocks noChangeAspect="1"/>
          </p:cNvPicPr>
          <p:nvPr/>
        </p:nvPicPr>
        <p:blipFill>
          <a:blip r:embed="rId3"/>
          <a:stretch>
            <a:fillRect/>
          </a:stretch>
        </p:blipFill>
        <p:spPr>
          <a:xfrm>
            <a:off x="2390775" y="2054087"/>
            <a:ext cx="7410450" cy="4810125"/>
          </a:xfrm>
          <a:prstGeom prst="rect">
            <a:avLst/>
          </a:prstGeom>
          <a:scene3d>
            <a:camera prst="orthographicFront"/>
            <a:lightRig rig="threePt" dir="t"/>
          </a:scene3d>
          <a:sp3d>
            <a:bevelT prst="slope"/>
          </a:sp3d>
        </p:spPr>
      </p:pic>
    </p:spTree>
    <p:extLst>
      <p:ext uri="{BB962C8B-B14F-4D97-AF65-F5344CB8AC3E}">
        <p14:creationId xmlns:p14="http://schemas.microsoft.com/office/powerpoint/2010/main" val="41892275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5043" y="397564"/>
            <a:ext cx="11688418" cy="6149009"/>
          </a:xfrm>
          <a:solidFill>
            <a:schemeClr val="accent1">
              <a:lumMod val="20000"/>
              <a:lumOff val="80000"/>
            </a:schemeClr>
          </a:solidFill>
          <a:scene3d>
            <a:camera prst="orthographicFront"/>
            <a:lightRig rig="threePt" dir="t"/>
          </a:scene3d>
          <a:sp3d>
            <a:bevelT/>
          </a:sp3d>
        </p:spPr>
        <p:txBody>
          <a:bodyPr>
            <a:normAutofit fontScale="92500" lnSpcReduction="10000"/>
          </a:bodyPr>
          <a:lstStyle/>
          <a:p>
            <a:pPr marL="0" indent="0" algn="ctr">
              <a:buNone/>
            </a:pPr>
            <a:r>
              <a:rPr lang="es-CO" dirty="0"/>
              <a:t>Muchas personas aseguran que Adán y Eva nunca guardaron el sábado basados en que la L</a:t>
            </a:r>
            <a:r>
              <a:rPr lang="es-CO" dirty="0" smtClean="0"/>
              <a:t>ey </a:t>
            </a:r>
            <a:r>
              <a:rPr lang="es-CO" dirty="0"/>
              <a:t>de Dios aun no había sido dada a los hebreos, y aunque esto contiene </a:t>
            </a:r>
            <a:r>
              <a:rPr lang="es-CO" dirty="0" smtClean="0"/>
              <a:t>una parte de verdad</a:t>
            </a:r>
            <a:r>
              <a:rPr lang="es-CO" dirty="0"/>
              <a:t>, también existe otra gran verdad. </a:t>
            </a:r>
            <a:endParaRPr lang="es-CO" dirty="0" smtClean="0"/>
          </a:p>
          <a:p>
            <a:pPr marL="0" indent="0" algn="ctr">
              <a:buNone/>
            </a:pPr>
            <a:r>
              <a:rPr lang="es-CO" dirty="0" smtClean="0"/>
              <a:t>Ningún </a:t>
            </a:r>
            <a:r>
              <a:rPr lang="es-CO" dirty="0"/>
              <a:t>versículo dice que Adán y Eva NO guardaban el sábado. </a:t>
            </a:r>
            <a:endParaRPr lang="es-CO" dirty="0" smtClean="0"/>
          </a:p>
          <a:p>
            <a:pPr marL="0" indent="0" algn="ctr">
              <a:buNone/>
            </a:pPr>
            <a:r>
              <a:rPr lang="es-CO" dirty="0" smtClean="0"/>
              <a:t>Pero </a:t>
            </a:r>
            <a:r>
              <a:rPr lang="es-CO" dirty="0"/>
              <a:t>para </a:t>
            </a:r>
            <a:r>
              <a:rPr lang="es-CO" dirty="0" smtClean="0"/>
              <a:t>saber </a:t>
            </a:r>
            <a:r>
              <a:rPr lang="es-CO" dirty="0"/>
              <a:t>esto, debemos </a:t>
            </a:r>
            <a:r>
              <a:rPr lang="es-CO" dirty="0" smtClean="0"/>
              <a:t>leer </a:t>
            </a:r>
            <a:r>
              <a:rPr lang="es-CO" dirty="0"/>
              <a:t>algunos versículos bíblicos que en realidad SI nos llevaran a una conclusión en favor a que Adán y Eva si guardaron el sábado</a:t>
            </a:r>
            <a:r>
              <a:rPr lang="es-CO" dirty="0" smtClean="0"/>
              <a:t>.</a:t>
            </a:r>
          </a:p>
          <a:p>
            <a:pPr marL="0" indent="0" algn="ctr">
              <a:buNone/>
            </a:pPr>
            <a:r>
              <a:rPr lang="es-CO" dirty="0" smtClean="0"/>
              <a:t>Adán y Eva fueros creados el sexto día, Viernes. Y Dios los puso en el Huerto de Edén para que lo “labraran, y lo guardaran”. </a:t>
            </a:r>
            <a:r>
              <a:rPr lang="es-CO" dirty="0" smtClean="0">
                <a:solidFill>
                  <a:srgbClr val="FF0000"/>
                </a:solidFill>
              </a:rPr>
              <a:t>(Ge.2.15).</a:t>
            </a:r>
          </a:p>
          <a:p>
            <a:pPr marL="0" indent="0" algn="ctr">
              <a:buNone/>
            </a:pPr>
            <a:r>
              <a:rPr lang="es-CO" dirty="0" smtClean="0"/>
              <a:t>Y conforme al ciclo semanal establecido por Dios el primer día, al ocultarse el sol, el día sexto, viernes, comenzó el séptimo día, en el cual, “</a:t>
            </a:r>
            <a:r>
              <a:rPr lang="es-CO" i="1" dirty="0" smtClean="0"/>
              <a:t>acabó </a:t>
            </a:r>
            <a:r>
              <a:rPr lang="es-CO" i="1" dirty="0"/>
              <a:t>Dios </a:t>
            </a:r>
            <a:r>
              <a:rPr lang="es-CO" i="1" dirty="0" smtClean="0"/>
              <a:t>su </a:t>
            </a:r>
            <a:r>
              <a:rPr lang="es-CO" i="1" dirty="0"/>
              <a:t>obra que hizo, y </a:t>
            </a:r>
            <a:r>
              <a:rPr lang="es-CO" i="1" u="sng" dirty="0"/>
              <a:t>reposó</a:t>
            </a:r>
            <a:r>
              <a:rPr lang="es-CO" i="1" dirty="0"/>
              <a:t> el día séptimo de toda su obra que había hecho. </a:t>
            </a:r>
            <a:r>
              <a:rPr lang="es-CO" i="1" dirty="0" smtClean="0"/>
              <a:t>Y </a:t>
            </a:r>
            <a:r>
              <a:rPr lang="es-CO" i="1" u="sng" dirty="0"/>
              <a:t>bendijo</a:t>
            </a:r>
            <a:r>
              <a:rPr lang="es-CO" i="1" dirty="0"/>
              <a:t> Dios al día séptimo, y lo </a:t>
            </a:r>
            <a:r>
              <a:rPr lang="es-CO" i="1" u="sng" dirty="0"/>
              <a:t>santificó</a:t>
            </a:r>
            <a:r>
              <a:rPr lang="es-CO" i="1" dirty="0"/>
              <a:t>, porque en él reposó de toda su obra que había creado Dios en perfección</a:t>
            </a:r>
            <a:r>
              <a:rPr lang="es-CO" dirty="0"/>
              <a:t>. </a:t>
            </a:r>
            <a:r>
              <a:rPr lang="es-CO" dirty="0" smtClean="0"/>
              <a:t>“ </a:t>
            </a:r>
            <a:r>
              <a:rPr lang="es-CO" dirty="0" smtClean="0">
                <a:solidFill>
                  <a:srgbClr val="FF0000"/>
                </a:solidFill>
              </a:rPr>
              <a:t>(Ge.2:2,3)</a:t>
            </a:r>
            <a:r>
              <a:rPr lang="es-CO" dirty="0" smtClean="0"/>
              <a:t>. </a:t>
            </a:r>
          </a:p>
          <a:p>
            <a:pPr marL="0" indent="0" algn="ctr">
              <a:buNone/>
            </a:pPr>
            <a:r>
              <a:rPr lang="es-CO" dirty="0" smtClean="0"/>
              <a:t>Según lo indica el texto, de los siete días de la creación, ese día fue declarado, santo, y el primer día completo que vivió Adán y Eva, gozándose en la presencia de su Creador, fue el Séptimo día, sábado, y conforme a la voluntad de Dios, el sábado lo reposó con su Creador.   </a:t>
            </a:r>
            <a:endParaRPr lang="es-CO" dirty="0"/>
          </a:p>
        </p:txBody>
      </p:sp>
    </p:spTree>
    <p:extLst>
      <p:ext uri="{BB962C8B-B14F-4D97-AF65-F5344CB8AC3E}">
        <p14:creationId xmlns:p14="http://schemas.microsoft.com/office/powerpoint/2010/main" val="3585325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dirty="0" smtClean="0"/>
              <a:t>LEAMOS ALGUNOS TEXTOS DONDE APARECE IMPLICITA LA LEY DE DIOS, ANTES DEL SINAÍ. </a:t>
            </a:r>
            <a:endParaRPr lang="es-CO" b="1" dirty="0"/>
          </a:p>
        </p:txBody>
      </p:sp>
      <p:sp>
        <p:nvSpPr>
          <p:cNvPr id="3" name="Marcador de contenido 2"/>
          <p:cNvSpPr>
            <a:spLocks noGrp="1"/>
          </p:cNvSpPr>
          <p:nvPr>
            <p:ph idx="1"/>
          </p:nvPr>
        </p:nvSpPr>
        <p:spPr>
          <a:xfrm>
            <a:off x="838200" y="1825625"/>
            <a:ext cx="7404652" cy="2799384"/>
          </a:xfrm>
        </p:spPr>
        <p:txBody>
          <a:bodyPr>
            <a:normAutofit fontScale="92500" lnSpcReduction="10000"/>
          </a:bodyPr>
          <a:lstStyle/>
          <a:p>
            <a:pPr marL="0" indent="0">
              <a:buNone/>
            </a:pPr>
            <a:r>
              <a:rPr lang="es-CO" dirty="0">
                <a:solidFill>
                  <a:srgbClr val="FF0000"/>
                </a:solidFill>
              </a:rPr>
              <a:t>Gen 4:8 </a:t>
            </a:r>
            <a:endParaRPr lang="es-CO" dirty="0" smtClean="0">
              <a:solidFill>
                <a:srgbClr val="FF0000"/>
              </a:solidFill>
            </a:endParaRPr>
          </a:p>
          <a:p>
            <a:r>
              <a:rPr lang="es-CO" dirty="0" smtClean="0"/>
              <a:t>“.. </a:t>
            </a:r>
            <a:r>
              <a:rPr lang="es-CO" i="1" dirty="0"/>
              <a:t>Y aconteció que estando ellos en el campo, Caín se levantó contra su hermano Abel, y lo mató</a:t>
            </a:r>
            <a:r>
              <a:rPr lang="es-CO" dirty="0"/>
              <a:t>”</a:t>
            </a:r>
          </a:p>
          <a:p>
            <a:r>
              <a:rPr lang="es-CO" dirty="0"/>
              <a:t>Es interesante </a:t>
            </a:r>
            <a:r>
              <a:rPr lang="es-CO" dirty="0" smtClean="0"/>
              <a:t>notar aquí que “supuestamente</a:t>
            </a:r>
            <a:r>
              <a:rPr lang="es-CO" dirty="0"/>
              <a:t>” aun no se daba la ley a los israelitas, </a:t>
            </a:r>
            <a:r>
              <a:rPr lang="es-CO" dirty="0" smtClean="0"/>
              <a:t>puesto que estos no existían todavía, pero </a:t>
            </a:r>
            <a:r>
              <a:rPr lang="es-CO" dirty="0"/>
              <a:t>Dios castigo a Caín por haber “matado</a:t>
            </a:r>
            <a:r>
              <a:rPr lang="es-CO" dirty="0" smtClean="0"/>
              <a:t>”. </a:t>
            </a:r>
          </a:p>
        </p:txBody>
      </p:sp>
      <p:pic>
        <p:nvPicPr>
          <p:cNvPr id="4" name="Imagen 3"/>
          <p:cNvPicPr>
            <a:picLocks noChangeAspect="1"/>
          </p:cNvPicPr>
          <p:nvPr/>
        </p:nvPicPr>
        <p:blipFill>
          <a:blip r:embed="rId2"/>
          <a:stretch>
            <a:fillRect/>
          </a:stretch>
        </p:blipFill>
        <p:spPr>
          <a:xfrm>
            <a:off x="8600661" y="2150372"/>
            <a:ext cx="2753139" cy="2371725"/>
          </a:xfrm>
          <a:prstGeom prst="rect">
            <a:avLst/>
          </a:prstGeom>
        </p:spPr>
      </p:pic>
      <p:sp>
        <p:nvSpPr>
          <p:cNvPr id="5" name="Rectángulo 4"/>
          <p:cNvSpPr/>
          <p:nvPr/>
        </p:nvSpPr>
        <p:spPr>
          <a:xfrm>
            <a:off x="715617" y="4997449"/>
            <a:ext cx="10638183" cy="1569660"/>
          </a:xfrm>
          <a:prstGeom prst="rect">
            <a:avLst/>
          </a:prstGeom>
          <a:solidFill>
            <a:schemeClr val="accent1">
              <a:lumMod val="20000"/>
              <a:lumOff val="80000"/>
            </a:schemeClr>
          </a:solidFill>
          <a:scene3d>
            <a:camera prst="orthographicFront"/>
            <a:lightRig rig="threePt" dir="t"/>
          </a:scene3d>
          <a:sp3d>
            <a:bevelT prst="slope"/>
          </a:sp3d>
        </p:spPr>
        <p:txBody>
          <a:bodyPr wrap="square">
            <a:spAutoFit/>
          </a:bodyPr>
          <a:lstStyle/>
          <a:p>
            <a:r>
              <a:rPr lang="es-CO" sz="2400" dirty="0"/>
              <a:t>¿Por qué Dios castigaría a Caín por “matar” si aun no existía una ley que dijera “No mataras”? Si NO HAY una ley que diga “no mataras” ¿Dios sería injusto al haber maldecido a Caín por tal acto</a:t>
            </a:r>
            <a:r>
              <a:rPr lang="es-CO" sz="2400" dirty="0" smtClean="0"/>
              <a:t>? Leamos el siguiente texto, donde nos muestra que Adán y todos sus descendientes, conocían la Ley de Dios. </a:t>
            </a:r>
            <a:endParaRPr lang="es-CO" sz="2400" dirty="0"/>
          </a:p>
        </p:txBody>
      </p:sp>
    </p:spTree>
    <p:extLst>
      <p:ext uri="{BB962C8B-B14F-4D97-AF65-F5344CB8AC3E}">
        <p14:creationId xmlns:p14="http://schemas.microsoft.com/office/powerpoint/2010/main" val="600159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5043" y="265043"/>
            <a:ext cx="11701669" cy="6294783"/>
          </a:xfrm>
        </p:spPr>
        <p:txBody>
          <a:bodyPr>
            <a:normAutofit fontScale="92500" lnSpcReduction="20000"/>
          </a:bodyPr>
          <a:lstStyle/>
          <a:p>
            <a:pPr marL="0" indent="0">
              <a:buNone/>
            </a:pPr>
            <a:r>
              <a:rPr lang="es-CO" dirty="0" smtClean="0">
                <a:solidFill>
                  <a:srgbClr val="FF0000"/>
                </a:solidFill>
              </a:rPr>
              <a:t>Ro.2:15</a:t>
            </a:r>
            <a:r>
              <a:rPr lang="es-CO" dirty="0" smtClean="0"/>
              <a:t>. “</a:t>
            </a:r>
            <a:r>
              <a:rPr lang="es-CO" i="1" dirty="0" smtClean="0"/>
              <a:t>mostrando </a:t>
            </a:r>
            <a:r>
              <a:rPr lang="es-CO" i="1" dirty="0"/>
              <a:t>la obra de la ley </a:t>
            </a:r>
            <a:r>
              <a:rPr lang="es-CO" i="1" u="sng" dirty="0"/>
              <a:t>escrita en sus corazones</a:t>
            </a:r>
            <a:r>
              <a:rPr lang="es-CO" i="1" dirty="0"/>
              <a:t>, dando testimonio juntamente sus </a:t>
            </a:r>
            <a:r>
              <a:rPr lang="es-CO" i="1" u="sng" dirty="0"/>
              <a:t>conciencias</a:t>
            </a:r>
            <a:r>
              <a:rPr lang="es-CO" i="1" dirty="0"/>
              <a:t>, acusándose y también excusándose sus pensamientos unos con </a:t>
            </a:r>
            <a:r>
              <a:rPr lang="es-CO" i="1" dirty="0" smtClean="0"/>
              <a:t>otros</a:t>
            </a:r>
            <a:r>
              <a:rPr lang="es-CO" dirty="0" smtClean="0"/>
              <a:t>”.</a:t>
            </a:r>
          </a:p>
          <a:p>
            <a:r>
              <a:rPr lang="es-CO" dirty="0" smtClean="0"/>
              <a:t>Lo que indica que Caín era consiente del pecado que estaba cometiendo. </a:t>
            </a:r>
          </a:p>
          <a:p>
            <a:pPr marL="0" indent="0">
              <a:buNone/>
            </a:pPr>
            <a:endParaRPr lang="es-CO" dirty="0" smtClean="0">
              <a:solidFill>
                <a:srgbClr val="FF0000"/>
              </a:solidFill>
            </a:endParaRPr>
          </a:p>
          <a:p>
            <a:pPr marL="0" indent="0">
              <a:buNone/>
            </a:pPr>
            <a:r>
              <a:rPr lang="es-CO" dirty="0" smtClean="0">
                <a:solidFill>
                  <a:srgbClr val="FF0000"/>
                </a:solidFill>
              </a:rPr>
              <a:t>Ge</a:t>
            </a:r>
            <a:r>
              <a:rPr lang="es-CO" dirty="0">
                <a:solidFill>
                  <a:srgbClr val="FF0000"/>
                </a:solidFill>
              </a:rPr>
              <a:t>. 4:11. </a:t>
            </a:r>
            <a:r>
              <a:rPr lang="es-CO" dirty="0" smtClean="0"/>
              <a:t>“</a:t>
            </a:r>
            <a:r>
              <a:rPr lang="es-CO" i="1" dirty="0"/>
              <a:t>Ahora, pues, maldito seas tú de la tierra, que abrió su boca para recibir de tu mano la sangre de tu hermano</a:t>
            </a:r>
            <a:r>
              <a:rPr lang="es-CO" dirty="0"/>
              <a:t>”.</a:t>
            </a:r>
          </a:p>
          <a:p>
            <a:r>
              <a:rPr lang="es-CO" dirty="0" smtClean="0"/>
              <a:t>Si no hubiera existido una ley que dijera “no matarás”, el acto de Dios de castigar a Caín, </a:t>
            </a:r>
            <a:r>
              <a:rPr lang="es-CO" dirty="0"/>
              <a:t>estaría en total conflicto con el siguiente texto</a:t>
            </a:r>
            <a:r>
              <a:rPr lang="es-CO" dirty="0" smtClean="0"/>
              <a:t>:</a:t>
            </a:r>
          </a:p>
          <a:p>
            <a:pPr marL="0" indent="0">
              <a:buNone/>
            </a:pPr>
            <a:endParaRPr lang="es-CO" dirty="0" smtClean="0">
              <a:solidFill>
                <a:srgbClr val="FF0000"/>
              </a:solidFill>
            </a:endParaRPr>
          </a:p>
          <a:p>
            <a:pPr marL="0" indent="0">
              <a:buNone/>
            </a:pPr>
            <a:r>
              <a:rPr lang="es-CO" dirty="0" smtClean="0">
                <a:solidFill>
                  <a:srgbClr val="FF0000"/>
                </a:solidFill>
              </a:rPr>
              <a:t>Rom</a:t>
            </a:r>
            <a:r>
              <a:rPr lang="es-CO" dirty="0">
                <a:solidFill>
                  <a:srgbClr val="FF0000"/>
                </a:solidFill>
              </a:rPr>
              <a:t>: </a:t>
            </a:r>
            <a:r>
              <a:rPr lang="es-CO" dirty="0" smtClean="0">
                <a:solidFill>
                  <a:srgbClr val="FF0000"/>
                </a:solidFill>
              </a:rPr>
              <a:t>4:15. </a:t>
            </a:r>
            <a:r>
              <a:rPr lang="es-CO" dirty="0" smtClean="0"/>
              <a:t>“</a:t>
            </a:r>
            <a:r>
              <a:rPr lang="es-CO" i="1" dirty="0"/>
              <a:t>Pues la ley produce ira; pero donde no hay ley, tampoco hay transgresión</a:t>
            </a:r>
            <a:r>
              <a:rPr lang="es-CO" dirty="0"/>
              <a:t>”.</a:t>
            </a:r>
          </a:p>
          <a:p>
            <a:r>
              <a:rPr lang="es-CO" dirty="0"/>
              <a:t>Por </a:t>
            </a:r>
            <a:r>
              <a:rPr lang="es-CO" dirty="0" smtClean="0"/>
              <a:t>ende, si </a:t>
            </a:r>
            <a:r>
              <a:rPr lang="es-CO" dirty="0"/>
              <a:t>donde no hay ley no hay transgresión, entonces Caín no cometió falta alguna ni transgresión por que “supuestamente no había ley” y Dios lo habría castigado injustamente. </a:t>
            </a:r>
            <a:r>
              <a:rPr lang="es-CO" dirty="0" smtClean="0"/>
              <a:t>Por tanto, Es mejor </a:t>
            </a:r>
            <a:r>
              <a:rPr lang="es-CO" dirty="0"/>
              <a:t>aceptar que SI había </a:t>
            </a:r>
            <a:r>
              <a:rPr lang="es-CO" dirty="0" smtClean="0"/>
              <a:t>ley.</a:t>
            </a:r>
            <a:endParaRPr lang="es-CO" dirty="0"/>
          </a:p>
          <a:p>
            <a:r>
              <a:rPr lang="es-CO" dirty="0"/>
              <a:t>Es interesante que el primer escritor bíblico es Moisés, por lo que </a:t>
            </a:r>
            <a:r>
              <a:rPr lang="es-CO" dirty="0" smtClean="0"/>
              <a:t>toda </a:t>
            </a:r>
            <a:r>
              <a:rPr lang="es-CO" dirty="0"/>
              <a:t>la historia del </a:t>
            </a:r>
            <a:r>
              <a:rPr lang="es-CO" dirty="0" smtClean="0"/>
              <a:t>Génesis</a:t>
            </a:r>
            <a:r>
              <a:rPr lang="es-CO" dirty="0"/>
              <a:t>, la cual le fue mostrada a Moisés, no se usaba la escritura. Por tanto una breve explicación simple, nos diría que la ley SI existía pero NO </a:t>
            </a:r>
            <a:r>
              <a:rPr lang="es-CO" dirty="0" smtClean="0"/>
              <a:t>escrita.</a:t>
            </a:r>
            <a:endParaRPr lang="es-CO" dirty="0"/>
          </a:p>
          <a:p>
            <a:pPr marL="0" indent="0">
              <a:buNone/>
            </a:pPr>
            <a:endParaRPr lang="es-CO" dirty="0"/>
          </a:p>
          <a:p>
            <a:endParaRPr lang="es-CO" dirty="0"/>
          </a:p>
        </p:txBody>
      </p:sp>
    </p:spTree>
    <p:extLst>
      <p:ext uri="{BB962C8B-B14F-4D97-AF65-F5344CB8AC3E}">
        <p14:creationId xmlns:p14="http://schemas.microsoft.com/office/powerpoint/2010/main" val="773861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Pablo nos dice en Ro.2:15, que la Leí estaba escrita en el corazón- la mente- del hombre. </a:t>
            </a:r>
            <a:endParaRPr lang="es-CO" dirty="0"/>
          </a:p>
        </p:txBody>
      </p:sp>
      <p:sp>
        <p:nvSpPr>
          <p:cNvPr id="3" name="Marcador de contenido 2"/>
          <p:cNvSpPr>
            <a:spLocks noGrp="1"/>
          </p:cNvSpPr>
          <p:nvPr>
            <p:ph idx="1"/>
          </p:nvPr>
        </p:nvSpPr>
        <p:spPr>
          <a:xfrm>
            <a:off x="838200" y="4613942"/>
            <a:ext cx="3110948" cy="1060175"/>
          </a:xfrm>
        </p:spPr>
        <p:txBody>
          <a:bodyPr>
            <a:noAutofit/>
          </a:bodyPr>
          <a:lstStyle/>
          <a:p>
            <a:pPr marL="0" indent="0" algn="ctr">
              <a:buNone/>
            </a:pPr>
            <a:r>
              <a:rPr lang="es-CO" sz="2000" dirty="0" smtClean="0"/>
              <a:t>Dios creó a Adán y  Eva, a su “imagen y semejanza”, el viernes, y los puso en el Huerto del Edén ese mismo día, para que lo “cultivara y lo guardara”. </a:t>
            </a:r>
            <a:endParaRPr lang="es-CO" sz="2000" dirty="0"/>
          </a:p>
        </p:txBody>
      </p:sp>
      <p:pic>
        <p:nvPicPr>
          <p:cNvPr id="4" name="Imagen 3"/>
          <p:cNvPicPr>
            <a:picLocks noChangeAspect="1"/>
          </p:cNvPicPr>
          <p:nvPr/>
        </p:nvPicPr>
        <p:blipFill>
          <a:blip r:embed="rId2"/>
          <a:stretch>
            <a:fillRect/>
          </a:stretch>
        </p:blipFill>
        <p:spPr>
          <a:xfrm>
            <a:off x="8189843" y="1802709"/>
            <a:ext cx="3216965" cy="2676526"/>
          </a:xfrm>
          <a:prstGeom prst="rect">
            <a:avLst/>
          </a:prstGeom>
        </p:spPr>
      </p:pic>
      <p:pic>
        <p:nvPicPr>
          <p:cNvPr id="5" name="Imagen 4"/>
          <p:cNvPicPr>
            <a:picLocks noChangeAspect="1"/>
          </p:cNvPicPr>
          <p:nvPr/>
        </p:nvPicPr>
        <p:blipFill>
          <a:blip r:embed="rId3"/>
          <a:stretch>
            <a:fillRect/>
          </a:stretch>
        </p:blipFill>
        <p:spPr>
          <a:xfrm>
            <a:off x="4174435" y="1802709"/>
            <a:ext cx="3843129" cy="2676526"/>
          </a:xfrm>
          <a:prstGeom prst="rect">
            <a:avLst/>
          </a:prstGeom>
        </p:spPr>
      </p:pic>
      <p:pic>
        <p:nvPicPr>
          <p:cNvPr id="6" name="Imagen 5"/>
          <p:cNvPicPr>
            <a:picLocks noChangeAspect="1"/>
          </p:cNvPicPr>
          <p:nvPr/>
        </p:nvPicPr>
        <p:blipFill>
          <a:blip r:embed="rId4"/>
          <a:stretch>
            <a:fillRect/>
          </a:stretch>
        </p:blipFill>
        <p:spPr>
          <a:xfrm>
            <a:off x="785192" y="1802709"/>
            <a:ext cx="3216964" cy="2676526"/>
          </a:xfrm>
          <a:prstGeom prst="rect">
            <a:avLst/>
          </a:prstGeom>
        </p:spPr>
      </p:pic>
      <p:sp>
        <p:nvSpPr>
          <p:cNvPr id="7" name="Rectángulo 6"/>
          <p:cNvSpPr/>
          <p:nvPr/>
        </p:nvSpPr>
        <p:spPr>
          <a:xfrm>
            <a:off x="4114800" y="4613942"/>
            <a:ext cx="3856382" cy="1938992"/>
          </a:xfrm>
          <a:prstGeom prst="rect">
            <a:avLst/>
          </a:prstGeom>
        </p:spPr>
        <p:txBody>
          <a:bodyPr wrap="square">
            <a:spAutoFit/>
          </a:bodyPr>
          <a:lstStyle/>
          <a:p>
            <a:pPr algn="ctr"/>
            <a:r>
              <a:rPr lang="es-CO" sz="2000" dirty="0"/>
              <a:t>Si </a:t>
            </a:r>
            <a:r>
              <a:rPr lang="es-CO" sz="2000" dirty="0" smtClean="0"/>
              <a:t>el hombre tenía </a:t>
            </a:r>
            <a:r>
              <a:rPr lang="es-CO" sz="2000" dirty="0"/>
              <a:t>la </a:t>
            </a:r>
            <a:r>
              <a:rPr lang="es-CO" sz="2000" dirty="0" smtClean="0"/>
              <a:t>Leí escrita en </a:t>
            </a:r>
            <a:r>
              <a:rPr lang="es-CO" sz="2000" dirty="0"/>
              <a:t>su corazón</a:t>
            </a:r>
            <a:r>
              <a:rPr lang="es-CO" sz="2000" dirty="0" smtClean="0"/>
              <a:t>, como dice Pablo, Adán y Eva, antes de pecar, sabían </a:t>
            </a:r>
            <a:r>
              <a:rPr lang="es-CO" sz="2000" dirty="0"/>
              <a:t>que había que reposar el sábado, </a:t>
            </a:r>
            <a:r>
              <a:rPr lang="es-CO" sz="2000" dirty="0" smtClean="0"/>
              <a:t>por tanto, lo reposaron </a:t>
            </a:r>
            <a:r>
              <a:rPr lang="es-CO" sz="2000" dirty="0"/>
              <a:t>alabando a su Creador. </a:t>
            </a:r>
          </a:p>
        </p:txBody>
      </p:sp>
      <p:sp>
        <p:nvSpPr>
          <p:cNvPr id="8" name="Rectángulo 7"/>
          <p:cNvSpPr/>
          <p:nvPr/>
        </p:nvSpPr>
        <p:spPr>
          <a:xfrm>
            <a:off x="8136835" y="4613942"/>
            <a:ext cx="3216965" cy="1938992"/>
          </a:xfrm>
          <a:prstGeom prst="rect">
            <a:avLst/>
          </a:prstGeom>
        </p:spPr>
        <p:txBody>
          <a:bodyPr wrap="square">
            <a:spAutoFit/>
          </a:bodyPr>
          <a:lstStyle/>
          <a:p>
            <a:pPr algn="ctr"/>
            <a:r>
              <a:rPr lang="es-CO" sz="2000" dirty="0"/>
              <a:t>Después de </a:t>
            </a:r>
            <a:r>
              <a:rPr lang="es-CO" sz="2000" dirty="0" smtClean="0"/>
              <a:t>pecar, se taparon con hojas de higuera y se  </a:t>
            </a:r>
            <a:r>
              <a:rPr lang="es-CO" sz="2000" dirty="0"/>
              <a:t>“escondieron entre los árboles, porque </a:t>
            </a:r>
            <a:r>
              <a:rPr lang="es-CO" sz="2000" dirty="0" smtClean="0"/>
              <a:t>sabían </a:t>
            </a:r>
            <a:r>
              <a:rPr lang="es-CO" sz="2000" dirty="0"/>
              <a:t>que </a:t>
            </a:r>
            <a:r>
              <a:rPr lang="es-CO" sz="2000" dirty="0" smtClean="0"/>
              <a:t>habían </a:t>
            </a:r>
            <a:r>
              <a:rPr lang="es-CO" sz="2000" dirty="0"/>
              <a:t>violado </a:t>
            </a:r>
            <a:r>
              <a:rPr lang="es-CO" sz="2000" u="sng" dirty="0"/>
              <a:t>los </a:t>
            </a:r>
            <a:r>
              <a:rPr lang="es-CO" sz="2000" dirty="0"/>
              <a:t>mandamientos de la </a:t>
            </a:r>
            <a:r>
              <a:rPr lang="es-CO" sz="2000" dirty="0" smtClean="0"/>
              <a:t>Leí.</a:t>
            </a:r>
            <a:endParaRPr lang="es-CO" sz="2000" dirty="0"/>
          </a:p>
        </p:txBody>
      </p:sp>
    </p:spTree>
    <p:extLst>
      <p:ext uri="{BB962C8B-B14F-4D97-AF65-F5344CB8AC3E}">
        <p14:creationId xmlns:p14="http://schemas.microsoft.com/office/powerpoint/2010/main" val="4213404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Cuando la Biblia habla del corazón, se refiere a la mente=conciencia.</a:t>
            </a:r>
            <a:endParaRPr lang="es-CO" dirty="0"/>
          </a:p>
        </p:txBody>
      </p:sp>
      <p:pic>
        <p:nvPicPr>
          <p:cNvPr id="4" name="Imagen 3"/>
          <p:cNvPicPr>
            <a:picLocks noChangeAspect="1"/>
          </p:cNvPicPr>
          <p:nvPr/>
        </p:nvPicPr>
        <p:blipFill>
          <a:blip r:embed="rId2"/>
          <a:stretch>
            <a:fillRect/>
          </a:stretch>
        </p:blipFill>
        <p:spPr>
          <a:xfrm>
            <a:off x="2054087" y="1751013"/>
            <a:ext cx="8203096" cy="4914830"/>
          </a:xfrm>
          <a:prstGeom prst="rect">
            <a:avLst/>
          </a:prstGeom>
        </p:spPr>
      </p:pic>
    </p:spTree>
    <p:extLst>
      <p:ext uri="{BB962C8B-B14F-4D97-AF65-F5344CB8AC3E}">
        <p14:creationId xmlns:p14="http://schemas.microsoft.com/office/powerpoint/2010/main" val="251212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91549"/>
            <a:ext cx="10515600" cy="1550504"/>
          </a:xfrm>
          <a:solidFill>
            <a:schemeClr val="bg1"/>
          </a:solidFill>
          <a:scene3d>
            <a:camera prst="orthographicFront"/>
            <a:lightRig rig="threePt" dir="t"/>
          </a:scene3d>
          <a:sp3d>
            <a:bevelT prst="slope"/>
          </a:sp3d>
        </p:spPr>
        <p:txBody>
          <a:bodyPr>
            <a:normAutofit/>
          </a:bodyPr>
          <a:lstStyle/>
          <a:p>
            <a:pPr marL="0" indent="0" algn="ctr">
              <a:buNone/>
            </a:pPr>
            <a:r>
              <a:rPr lang="es-CO" dirty="0"/>
              <a:t>Ahora, ya sabemos según la Biblia, que si existía </a:t>
            </a:r>
            <a:r>
              <a:rPr lang="es-CO" dirty="0" smtClean="0"/>
              <a:t>la Ley </a:t>
            </a:r>
            <a:r>
              <a:rPr lang="es-CO" dirty="0"/>
              <a:t>antes de ser entregada </a:t>
            </a:r>
            <a:r>
              <a:rPr lang="es-CO" dirty="0" smtClean="0"/>
              <a:t>ESCRITA por Dios en tabla de piedra, y dada a través de Moisés al pueblo de Israel. </a:t>
            </a:r>
            <a:endParaRPr lang="es-CO" dirty="0"/>
          </a:p>
        </p:txBody>
      </p:sp>
      <p:pic>
        <p:nvPicPr>
          <p:cNvPr id="4" name="Imagen 3"/>
          <p:cNvPicPr>
            <a:picLocks noChangeAspect="1"/>
          </p:cNvPicPr>
          <p:nvPr/>
        </p:nvPicPr>
        <p:blipFill>
          <a:blip r:embed="rId2"/>
          <a:stretch>
            <a:fillRect/>
          </a:stretch>
        </p:blipFill>
        <p:spPr>
          <a:xfrm>
            <a:off x="1112148" y="2052878"/>
            <a:ext cx="2876756" cy="3170099"/>
          </a:xfrm>
          <a:prstGeom prst="rect">
            <a:avLst/>
          </a:prstGeom>
        </p:spPr>
      </p:pic>
      <p:pic>
        <p:nvPicPr>
          <p:cNvPr id="5" name="Imagen 4"/>
          <p:cNvPicPr>
            <a:picLocks noChangeAspect="1"/>
          </p:cNvPicPr>
          <p:nvPr/>
        </p:nvPicPr>
        <p:blipFill>
          <a:blip r:embed="rId3"/>
          <a:stretch>
            <a:fillRect/>
          </a:stretch>
        </p:blipFill>
        <p:spPr>
          <a:xfrm>
            <a:off x="8282608" y="2052878"/>
            <a:ext cx="2823747" cy="3170099"/>
          </a:xfrm>
          <a:prstGeom prst="rect">
            <a:avLst/>
          </a:prstGeom>
        </p:spPr>
      </p:pic>
      <p:sp>
        <p:nvSpPr>
          <p:cNvPr id="6" name="Rectángulo 5"/>
          <p:cNvSpPr/>
          <p:nvPr/>
        </p:nvSpPr>
        <p:spPr>
          <a:xfrm>
            <a:off x="838200" y="5433802"/>
            <a:ext cx="10515600" cy="1384995"/>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800" dirty="0"/>
              <a:t>La Biblia nos dice que </a:t>
            </a:r>
            <a:r>
              <a:rPr lang="es-CO" sz="2800" dirty="0" smtClean="0"/>
              <a:t>la Ley estaba </a:t>
            </a:r>
            <a:r>
              <a:rPr lang="es-CO" sz="2800" dirty="0"/>
              <a:t>escrita en el corazón </a:t>
            </a:r>
            <a:r>
              <a:rPr lang="es-CO" sz="2800" dirty="0" smtClean="0"/>
              <a:t>y la mente de </a:t>
            </a:r>
            <a:r>
              <a:rPr lang="es-CO" sz="2800" dirty="0"/>
              <a:t>Adán y Eva, por lo que cumplir la ley para ellos era como respirar, estaba en su naturaleza.</a:t>
            </a:r>
          </a:p>
        </p:txBody>
      </p:sp>
      <p:sp>
        <p:nvSpPr>
          <p:cNvPr id="7" name="Rectángulo 6"/>
          <p:cNvSpPr/>
          <p:nvPr/>
        </p:nvSpPr>
        <p:spPr>
          <a:xfrm>
            <a:off x="4101548" y="2052879"/>
            <a:ext cx="3988904" cy="3170099"/>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000" dirty="0"/>
              <a:t>El plan de salvación es ideado por Dios a causa de la desobediencia del primer Adán, a quien Dios le escribió su </a:t>
            </a:r>
            <a:r>
              <a:rPr lang="es-CO" sz="2000" dirty="0" smtClean="0"/>
              <a:t>Ley </a:t>
            </a:r>
            <a:r>
              <a:rPr lang="es-CO" sz="2000" dirty="0"/>
              <a:t>en su corazón, y la consecuencia de violarlas, hiso que entrara la muerte en el mundo, y con ella la separación de Dios, y la esclavitud de </a:t>
            </a:r>
            <a:r>
              <a:rPr lang="es-CO" sz="2000" dirty="0" smtClean="0"/>
              <a:t>todos </a:t>
            </a:r>
            <a:r>
              <a:rPr lang="es-CO" sz="2000" dirty="0"/>
              <a:t>sus </a:t>
            </a:r>
            <a:r>
              <a:rPr lang="es-CO" sz="2000" dirty="0" smtClean="0"/>
              <a:t>descendientes </a:t>
            </a:r>
            <a:r>
              <a:rPr lang="es-CO" sz="2000" dirty="0"/>
              <a:t>al </a:t>
            </a:r>
            <a:r>
              <a:rPr lang="es-CO" sz="2000" dirty="0" smtClean="0"/>
              <a:t>que </a:t>
            </a:r>
            <a:r>
              <a:rPr lang="es-CO" sz="2000" dirty="0"/>
              <a:t>lo había conquistado, Satanás.</a:t>
            </a:r>
          </a:p>
        </p:txBody>
      </p:sp>
    </p:spTree>
    <p:extLst>
      <p:ext uri="{BB962C8B-B14F-4D97-AF65-F5344CB8AC3E}">
        <p14:creationId xmlns:p14="http://schemas.microsoft.com/office/powerpoint/2010/main" val="2158902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37322"/>
            <a:ext cx="10515600" cy="6241773"/>
          </a:xfrm>
          <a:solidFill>
            <a:schemeClr val="bg1"/>
          </a:solidFill>
          <a:scene3d>
            <a:camera prst="orthographicFront"/>
            <a:lightRig rig="threePt" dir="t"/>
          </a:scene3d>
          <a:sp3d>
            <a:bevelT w="165100" prst="coolSlant"/>
          </a:sp3d>
        </p:spPr>
        <p:txBody>
          <a:bodyPr>
            <a:normAutofit lnSpcReduction="10000"/>
          </a:bodyPr>
          <a:lstStyle/>
          <a:p>
            <a:r>
              <a:rPr lang="es-CO" dirty="0" smtClean="0"/>
              <a:t>Más de 4000 años después de haber sido creado Adán, Cristo nos dice</a:t>
            </a:r>
            <a:r>
              <a:rPr lang="es-CO" dirty="0"/>
              <a:t> </a:t>
            </a:r>
            <a:r>
              <a:rPr lang="es-CO" dirty="0" smtClean="0"/>
              <a:t>para quien fue creado el sábado:</a:t>
            </a:r>
          </a:p>
          <a:p>
            <a:pPr marL="0" indent="0">
              <a:buNone/>
            </a:pPr>
            <a:endParaRPr lang="es-CO" dirty="0" smtClean="0">
              <a:solidFill>
                <a:srgbClr val="FF0000"/>
              </a:solidFill>
            </a:endParaRPr>
          </a:p>
          <a:p>
            <a:pPr marL="0" indent="0">
              <a:buNone/>
            </a:pPr>
            <a:r>
              <a:rPr lang="es-CO" dirty="0" smtClean="0">
                <a:solidFill>
                  <a:srgbClr val="FF0000"/>
                </a:solidFill>
              </a:rPr>
              <a:t>Mar 2:27</a:t>
            </a:r>
            <a:r>
              <a:rPr lang="es-CO" dirty="0" smtClean="0"/>
              <a:t>. “</a:t>
            </a:r>
            <a:r>
              <a:rPr lang="es-CO" i="1" dirty="0" smtClean="0"/>
              <a:t>También </a:t>
            </a:r>
            <a:r>
              <a:rPr lang="es-CO" i="1" dirty="0"/>
              <a:t>les dijo: El sábado por causa del hombre es hecho; no el hombre por causa del </a:t>
            </a:r>
            <a:r>
              <a:rPr lang="es-CO" i="1" dirty="0" smtClean="0"/>
              <a:t>sábado</a:t>
            </a:r>
            <a:r>
              <a:rPr lang="es-CO" dirty="0" smtClean="0"/>
              <a:t>”. </a:t>
            </a:r>
            <a:r>
              <a:rPr lang="es-CO" dirty="0" smtClean="0">
                <a:solidFill>
                  <a:srgbClr val="FF0000"/>
                </a:solidFill>
              </a:rPr>
              <a:t>(Versión de 1569).</a:t>
            </a:r>
            <a:endParaRPr lang="es-CO" dirty="0">
              <a:solidFill>
                <a:srgbClr val="FF0000"/>
              </a:solidFill>
            </a:endParaRPr>
          </a:p>
          <a:p>
            <a:r>
              <a:rPr lang="es-CO" dirty="0"/>
              <a:t>El hombre fue hecho el sexto día, y el día de </a:t>
            </a:r>
            <a:r>
              <a:rPr lang="es-CO" dirty="0" smtClean="0"/>
              <a:t>reposo- sábado- </a:t>
            </a:r>
            <a:r>
              <a:rPr lang="es-CO" dirty="0"/>
              <a:t>fue hecho el </a:t>
            </a:r>
            <a:r>
              <a:rPr lang="es-CO" dirty="0" smtClean="0"/>
              <a:t>séptimo día. </a:t>
            </a:r>
            <a:r>
              <a:rPr lang="es-CO" dirty="0"/>
              <a:t>Por lo cual el día de reposo fue hecho para el hombre</a:t>
            </a:r>
            <a:r>
              <a:rPr lang="es-CO" dirty="0" smtClean="0"/>
              <a:t>. </a:t>
            </a:r>
            <a:r>
              <a:rPr lang="es-CO" dirty="0" smtClean="0">
                <a:solidFill>
                  <a:srgbClr val="FF0000"/>
                </a:solidFill>
              </a:rPr>
              <a:t>Gen </a:t>
            </a:r>
            <a:r>
              <a:rPr lang="es-CO" dirty="0">
                <a:solidFill>
                  <a:srgbClr val="FF0000"/>
                </a:solidFill>
              </a:rPr>
              <a:t>2:3 </a:t>
            </a:r>
            <a:r>
              <a:rPr lang="es-CO" dirty="0" smtClean="0">
                <a:solidFill>
                  <a:srgbClr val="FF0000"/>
                </a:solidFill>
              </a:rPr>
              <a:t> </a:t>
            </a:r>
            <a:r>
              <a:rPr lang="es-CO" i="1" dirty="0" smtClean="0"/>
              <a:t>“Y </a:t>
            </a:r>
            <a:r>
              <a:rPr lang="es-CO" i="1" dirty="0"/>
              <a:t>bendijo Dios al día séptimo, y lo santificó, porque en él reposó de toda la obra que había hecho en la </a:t>
            </a:r>
            <a:r>
              <a:rPr lang="es-CO" i="1" dirty="0" smtClean="0"/>
              <a:t>creación”</a:t>
            </a:r>
            <a:r>
              <a:rPr lang="es-CO" dirty="0" smtClean="0"/>
              <a:t>.</a:t>
            </a:r>
          </a:p>
          <a:p>
            <a:pPr marL="0" indent="0">
              <a:buNone/>
            </a:pPr>
            <a:endParaRPr lang="es-CO" dirty="0" smtClean="0"/>
          </a:p>
          <a:p>
            <a:pPr marL="0" indent="0">
              <a:buNone/>
            </a:pPr>
            <a:r>
              <a:rPr lang="es-CO" dirty="0" smtClean="0"/>
              <a:t>“Así </a:t>
            </a:r>
            <a:r>
              <a:rPr lang="es-CO" dirty="0"/>
              <a:t>que el Hijo del hombre es </a:t>
            </a:r>
            <a:r>
              <a:rPr lang="es-CO" u="sng" dirty="0"/>
              <a:t>Señor</a:t>
            </a:r>
            <a:r>
              <a:rPr lang="es-CO" dirty="0"/>
              <a:t> aun del </a:t>
            </a:r>
            <a:r>
              <a:rPr lang="es-CO" dirty="0" smtClean="0"/>
              <a:t>sábado” </a:t>
            </a:r>
            <a:r>
              <a:rPr lang="es-CO" dirty="0" smtClean="0">
                <a:solidFill>
                  <a:srgbClr val="FF0000"/>
                </a:solidFill>
              </a:rPr>
              <a:t>Mar.2:28</a:t>
            </a:r>
            <a:r>
              <a:rPr lang="es-CO" dirty="0" smtClean="0"/>
              <a:t>.</a:t>
            </a:r>
          </a:p>
          <a:p>
            <a:endParaRPr lang="es-CO" dirty="0" smtClean="0"/>
          </a:p>
          <a:p>
            <a:r>
              <a:rPr lang="es-CO" dirty="0" smtClean="0"/>
              <a:t>Note que Cristo, el Creador del séptimo día-sábado- en el Nuevo Testamento todavía se reserva ese día para el, “Señor del sábado”, por tanto el “día del Señor”, es el sábado. </a:t>
            </a:r>
            <a:endParaRPr lang="es-CO" dirty="0"/>
          </a:p>
          <a:p>
            <a:endParaRPr lang="es-CO" dirty="0"/>
          </a:p>
        </p:txBody>
      </p:sp>
    </p:spTree>
    <p:extLst>
      <p:ext uri="{BB962C8B-B14F-4D97-AF65-F5344CB8AC3E}">
        <p14:creationId xmlns:p14="http://schemas.microsoft.com/office/powerpoint/2010/main" val="2217130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45775"/>
            <a:ext cx="10515600" cy="1192695"/>
          </a:xfrm>
          <a:solidFill>
            <a:schemeClr val="bg1"/>
          </a:solidFill>
          <a:scene3d>
            <a:camera prst="orthographicFront"/>
            <a:lightRig rig="threePt" dir="t"/>
          </a:scene3d>
          <a:sp3d>
            <a:bevelT prst="slope"/>
          </a:sp3d>
        </p:spPr>
        <p:txBody>
          <a:bodyPr>
            <a:noAutofit/>
          </a:bodyPr>
          <a:lstStyle/>
          <a:p>
            <a:r>
              <a:rPr lang="es-CO" sz="3600" b="1" dirty="0" smtClean="0"/>
              <a:t>La Biblia nos dice que Abraham, guardó la Ley, antes de ser </a:t>
            </a:r>
            <a:r>
              <a:rPr lang="es-CO" sz="3600" b="1" dirty="0" smtClean="0"/>
              <a:t>escrita</a:t>
            </a:r>
            <a:r>
              <a:rPr lang="es-CO" sz="3600" b="1" dirty="0" smtClean="0"/>
              <a:t>. </a:t>
            </a:r>
            <a:endParaRPr lang="es-CO" sz="3600" b="1" dirty="0"/>
          </a:p>
        </p:txBody>
      </p:sp>
      <p:sp>
        <p:nvSpPr>
          <p:cNvPr id="3" name="Marcador de contenido 2"/>
          <p:cNvSpPr>
            <a:spLocks noGrp="1"/>
          </p:cNvSpPr>
          <p:nvPr>
            <p:ph idx="1"/>
          </p:nvPr>
        </p:nvSpPr>
        <p:spPr>
          <a:xfrm>
            <a:off x="238539" y="1563757"/>
            <a:ext cx="11701670" cy="5049078"/>
          </a:xfrm>
          <a:solidFill>
            <a:schemeClr val="tx2">
              <a:lumMod val="20000"/>
              <a:lumOff val="80000"/>
            </a:schemeClr>
          </a:solidFill>
          <a:scene3d>
            <a:camera prst="orthographicFront"/>
            <a:lightRig rig="threePt" dir="t"/>
          </a:scene3d>
          <a:sp3d>
            <a:bevelT prst="slope"/>
          </a:sp3d>
        </p:spPr>
        <p:txBody>
          <a:bodyPr>
            <a:normAutofit fontScale="92500" lnSpcReduction="20000"/>
          </a:bodyPr>
          <a:lstStyle/>
          <a:p>
            <a:pPr marL="0" indent="0">
              <a:buNone/>
            </a:pPr>
            <a:r>
              <a:rPr lang="es-CO" dirty="0" smtClean="0">
                <a:solidFill>
                  <a:srgbClr val="FF0000"/>
                </a:solidFill>
              </a:rPr>
              <a:t>Ge.26:5</a:t>
            </a:r>
            <a:r>
              <a:rPr lang="es-CO" dirty="0"/>
              <a:t>. </a:t>
            </a:r>
            <a:r>
              <a:rPr lang="es-CO" dirty="0" smtClean="0"/>
              <a:t>“</a:t>
            </a:r>
            <a:r>
              <a:rPr lang="es-CO" i="1" dirty="0" smtClean="0"/>
              <a:t>Por </a:t>
            </a:r>
            <a:r>
              <a:rPr lang="es-CO" i="1" dirty="0"/>
              <a:t>cuanto oyó Abraham mi voz, y guardó mi observancia, mis mandamientos, mis estatutos y mis </a:t>
            </a:r>
            <a:r>
              <a:rPr lang="es-CO" i="1" dirty="0" smtClean="0"/>
              <a:t>leyes</a:t>
            </a:r>
            <a:r>
              <a:rPr lang="es-CO" dirty="0" smtClean="0"/>
              <a:t>”.</a:t>
            </a:r>
          </a:p>
          <a:p>
            <a:r>
              <a:rPr lang="es-CO" dirty="0" smtClean="0"/>
              <a:t>Si Abraham guardó los mandamientos, tubo que haber guardado el sábado, ya que el sábado forma parte de la ley de Dios, por eso Abraham es llamado “amigo de Dios”. </a:t>
            </a:r>
            <a:r>
              <a:rPr lang="es-CO" dirty="0" smtClean="0">
                <a:solidFill>
                  <a:srgbClr val="FF0000"/>
                </a:solidFill>
              </a:rPr>
              <a:t>(Ver Is.41:8; Sant.2:23). </a:t>
            </a:r>
          </a:p>
          <a:p>
            <a:r>
              <a:rPr lang="es-CO" dirty="0" smtClean="0"/>
              <a:t>Y antes de Abraham, los hombres desde Adán, tenían la Ley escrita en su corazón y en su mente, el asunto es que no todos decidieron obedecer a Dios. </a:t>
            </a:r>
          </a:p>
          <a:p>
            <a:pPr marL="0" indent="0">
              <a:buNone/>
            </a:pPr>
            <a:r>
              <a:rPr lang="es-CO" dirty="0" smtClean="0"/>
              <a:t>Hebreos 11: nos da una lista detallada de los que le creyeron a Dios, desde Abel hasta Moisés, antes de que existiera la Ley escrita, por lo cual se les llama “justos”:</a:t>
            </a:r>
          </a:p>
          <a:p>
            <a:r>
              <a:rPr lang="es-CO" dirty="0" smtClean="0"/>
              <a:t>Abel. </a:t>
            </a:r>
            <a:r>
              <a:rPr lang="es-CO" dirty="0" smtClean="0">
                <a:solidFill>
                  <a:srgbClr val="FF0000"/>
                </a:solidFill>
              </a:rPr>
              <a:t>(He. 11:4).</a:t>
            </a:r>
          </a:p>
          <a:p>
            <a:r>
              <a:rPr lang="es-CO" dirty="0" smtClean="0"/>
              <a:t>Enoc. </a:t>
            </a:r>
            <a:r>
              <a:rPr lang="es-CO" dirty="0" smtClean="0">
                <a:solidFill>
                  <a:srgbClr val="FF0000"/>
                </a:solidFill>
              </a:rPr>
              <a:t>(Verso 5). </a:t>
            </a:r>
            <a:r>
              <a:rPr lang="es-CO" dirty="0" smtClean="0"/>
              <a:t>Caminó con Dios.</a:t>
            </a:r>
          </a:p>
          <a:p>
            <a:r>
              <a:rPr lang="es-CO" dirty="0" smtClean="0"/>
              <a:t>Noé. </a:t>
            </a:r>
            <a:r>
              <a:rPr lang="es-CO" dirty="0" smtClean="0">
                <a:solidFill>
                  <a:srgbClr val="FF0000"/>
                </a:solidFill>
              </a:rPr>
              <a:t>(Verso 7). </a:t>
            </a:r>
            <a:r>
              <a:rPr lang="es-CO" dirty="0" smtClean="0"/>
              <a:t>Caminó con Dios. </a:t>
            </a:r>
          </a:p>
          <a:p>
            <a:r>
              <a:rPr lang="pt-BR" dirty="0"/>
              <a:t>Abraham. (Verso 8</a:t>
            </a:r>
            <a:r>
              <a:rPr lang="pt-BR" dirty="0" smtClean="0"/>
              <a:t>).</a:t>
            </a:r>
            <a:endParaRPr lang="es-CO" dirty="0" smtClean="0"/>
          </a:p>
        </p:txBody>
      </p:sp>
    </p:spTree>
    <p:extLst>
      <p:ext uri="{BB962C8B-B14F-4D97-AF65-F5344CB8AC3E}">
        <p14:creationId xmlns:p14="http://schemas.microsoft.com/office/powerpoint/2010/main" val="4139313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31304"/>
            <a:ext cx="10515600" cy="6149009"/>
          </a:xfrm>
          <a:solidFill>
            <a:schemeClr val="tx2">
              <a:lumMod val="20000"/>
              <a:lumOff val="80000"/>
            </a:schemeClr>
          </a:solidFill>
          <a:scene3d>
            <a:camera prst="orthographicFront"/>
            <a:lightRig rig="threePt" dir="t"/>
          </a:scene3d>
          <a:sp3d>
            <a:bevelT prst="slope"/>
          </a:sp3d>
        </p:spPr>
        <p:txBody>
          <a:bodyPr>
            <a:normAutofit lnSpcReduction="10000"/>
          </a:bodyPr>
          <a:lstStyle/>
          <a:p>
            <a:r>
              <a:rPr lang="pt-BR" dirty="0"/>
              <a:t>Sara.  </a:t>
            </a:r>
            <a:r>
              <a:rPr lang="pt-BR" dirty="0">
                <a:solidFill>
                  <a:srgbClr val="FF0000"/>
                </a:solidFill>
              </a:rPr>
              <a:t>(Verso 11). </a:t>
            </a:r>
            <a:r>
              <a:rPr lang="pt-BR" dirty="0"/>
              <a:t>Esposa de Abraham.</a:t>
            </a:r>
          </a:p>
          <a:p>
            <a:r>
              <a:rPr lang="pt-BR" dirty="0"/>
              <a:t>Isaac. </a:t>
            </a:r>
            <a:r>
              <a:rPr lang="pt-BR" dirty="0">
                <a:solidFill>
                  <a:srgbClr val="FF0000"/>
                </a:solidFill>
              </a:rPr>
              <a:t>(Verso 20</a:t>
            </a:r>
            <a:r>
              <a:rPr lang="pt-BR" dirty="0" smtClean="0">
                <a:solidFill>
                  <a:srgbClr val="FF0000"/>
                </a:solidFill>
              </a:rPr>
              <a:t>).</a:t>
            </a:r>
            <a:endParaRPr lang="pt-BR" dirty="0"/>
          </a:p>
          <a:p>
            <a:r>
              <a:rPr lang="pt-BR" dirty="0"/>
              <a:t>Jacob. </a:t>
            </a:r>
            <a:r>
              <a:rPr lang="pt-BR" dirty="0">
                <a:solidFill>
                  <a:srgbClr val="FF0000"/>
                </a:solidFill>
              </a:rPr>
              <a:t>(Verso 21).</a:t>
            </a:r>
          </a:p>
          <a:p>
            <a:r>
              <a:rPr lang="pt-BR" dirty="0"/>
              <a:t>José. </a:t>
            </a:r>
            <a:r>
              <a:rPr lang="pt-BR" dirty="0">
                <a:solidFill>
                  <a:srgbClr val="FF0000"/>
                </a:solidFill>
              </a:rPr>
              <a:t>(Verso 22). </a:t>
            </a:r>
          </a:p>
          <a:p>
            <a:r>
              <a:rPr lang="pt-BR" dirty="0"/>
              <a:t>Padres de Moisés. </a:t>
            </a:r>
            <a:r>
              <a:rPr lang="pt-BR" dirty="0">
                <a:solidFill>
                  <a:srgbClr val="FF0000"/>
                </a:solidFill>
              </a:rPr>
              <a:t>(Verso 23).</a:t>
            </a:r>
          </a:p>
          <a:p>
            <a:r>
              <a:rPr lang="pt-BR" dirty="0"/>
              <a:t>Moisés. </a:t>
            </a:r>
            <a:r>
              <a:rPr lang="pt-BR" dirty="0">
                <a:solidFill>
                  <a:srgbClr val="FF0000"/>
                </a:solidFill>
              </a:rPr>
              <a:t>(Verso 24</a:t>
            </a:r>
            <a:r>
              <a:rPr lang="pt-BR" dirty="0" smtClean="0">
                <a:solidFill>
                  <a:srgbClr val="FF0000"/>
                </a:solidFill>
              </a:rPr>
              <a:t>).</a:t>
            </a:r>
          </a:p>
          <a:p>
            <a:pPr marL="0" indent="0">
              <a:buNone/>
            </a:pPr>
            <a:r>
              <a:rPr lang="es-CO" dirty="0" smtClean="0"/>
              <a:t>Es </a:t>
            </a:r>
            <a:r>
              <a:rPr lang="es-CO" dirty="0"/>
              <a:t>interesante resaltar aquí lo que dice Dios de Abraham: </a:t>
            </a:r>
            <a:r>
              <a:rPr lang="es-CO" dirty="0">
                <a:solidFill>
                  <a:srgbClr val="FF0000"/>
                </a:solidFill>
              </a:rPr>
              <a:t>Ge.18:19:</a:t>
            </a:r>
            <a:r>
              <a:rPr lang="es-CO" dirty="0"/>
              <a:t> “</a:t>
            </a:r>
            <a:r>
              <a:rPr lang="es-CO" i="1" dirty="0"/>
              <a:t>Porque yo lo he conocido, sé que mandará a sus hijos y a su casa después de sí, que guarden el camino del SEÑOR, haciendo justicia y juicio, para que haga venir el SEÑOR sobre Abraham lo que ha hablado acerca de él</a:t>
            </a:r>
            <a:r>
              <a:rPr lang="es-CO" dirty="0"/>
              <a:t>”.</a:t>
            </a:r>
          </a:p>
          <a:p>
            <a:pPr marL="0" indent="0">
              <a:buNone/>
            </a:pPr>
            <a:r>
              <a:rPr lang="es-CO" dirty="0"/>
              <a:t>Este texto nos dice que la descendencia de Abraham: “Isaac, Jacob, y sus doce hijos, las doce tribus”, sabían de la observancia del sábado, antes de ser </a:t>
            </a:r>
            <a:r>
              <a:rPr lang="es-CO" dirty="0" smtClean="0"/>
              <a:t>escrita.</a:t>
            </a:r>
            <a:endParaRPr lang="es-CO" dirty="0"/>
          </a:p>
          <a:p>
            <a:endParaRPr lang="pt-BR" dirty="0"/>
          </a:p>
          <a:p>
            <a:endParaRPr lang="es-CO" dirty="0"/>
          </a:p>
        </p:txBody>
      </p:sp>
    </p:spTree>
    <p:extLst>
      <p:ext uri="{BB962C8B-B14F-4D97-AF65-F5344CB8AC3E}">
        <p14:creationId xmlns:p14="http://schemas.microsoft.com/office/powerpoint/2010/main" val="4188747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0" y="318052"/>
            <a:ext cx="11582400" cy="6281531"/>
          </a:xfrm>
        </p:spPr>
        <p:txBody>
          <a:bodyPr>
            <a:normAutofit fontScale="85000" lnSpcReduction="20000"/>
          </a:bodyPr>
          <a:lstStyle/>
          <a:p>
            <a:pPr marL="0" indent="0">
              <a:buNone/>
            </a:pPr>
            <a:r>
              <a:rPr lang="es-CO" sz="3200" b="1" i="1" dirty="0" smtClean="0"/>
              <a:t>¿Y como lo sabemos?</a:t>
            </a:r>
          </a:p>
          <a:p>
            <a:pPr marL="0" indent="0">
              <a:buNone/>
            </a:pPr>
            <a:r>
              <a:rPr lang="es-CO" sz="3000" dirty="0" smtClean="0"/>
              <a:t>La Ley fue escrita en </a:t>
            </a:r>
            <a:r>
              <a:rPr lang="es-CO" sz="3000" dirty="0" smtClean="0">
                <a:solidFill>
                  <a:srgbClr val="FF0000"/>
                </a:solidFill>
              </a:rPr>
              <a:t>Ex. 20: 3-17, ver Ex.31:18</a:t>
            </a:r>
            <a:r>
              <a:rPr lang="es-CO" sz="3000" dirty="0" smtClean="0"/>
              <a:t>. pero leamos lo que sucedió cinco capítulos más atrás, </a:t>
            </a:r>
            <a:r>
              <a:rPr lang="es-CO" sz="3000" dirty="0" smtClean="0">
                <a:solidFill>
                  <a:srgbClr val="FF0000"/>
                </a:solidFill>
              </a:rPr>
              <a:t>Ca.16:2-35. </a:t>
            </a:r>
          </a:p>
          <a:p>
            <a:pPr marL="0" indent="0">
              <a:buNone/>
            </a:pPr>
            <a:endParaRPr lang="es-CO" sz="3000" dirty="0"/>
          </a:p>
          <a:p>
            <a:r>
              <a:rPr lang="es-CO" sz="3000" dirty="0" smtClean="0">
                <a:solidFill>
                  <a:srgbClr val="FF0000"/>
                </a:solidFill>
              </a:rPr>
              <a:t>Ex.16: 2-35</a:t>
            </a:r>
            <a:r>
              <a:rPr lang="es-CO" sz="3000" dirty="0" smtClean="0"/>
              <a:t>: “</a:t>
            </a:r>
            <a:r>
              <a:rPr lang="es-CO" sz="3000" i="1" dirty="0" smtClean="0"/>
              <a:t>Y </a:t>
            </a:r>
            <a:r>
              <a:rPr lang="es-CO" sz="3000" i="1" dirty="0"/>
              <a:t>toda la congregación de los hijos de Israel murmuró contra Moisés y Aarón en el desierto; </a:t>
            </a:r>
            <a:r>
              <a:rPr lang="es-CO" sz="3000" i="1" dirty="0" smtClean="0"/>
              <a:t>3 </a:t>
            </a:r>
            <a:r>
              <a:rPr lang="es-CO" sz="3000" i="1" dirty="0"/>
              <a:t>y les decían los hijos de Israel: Deseamos que hubiéramos muerto por mano del SEÑOR en la tierra de Egipto, cuando nos sentábamos a las ollas de las carnes, cuando comíamos pan hasta saciarnos; pues nos habéis sacado a este desierto, para matar de hambre [a] toda esta multitud</a:t>
            </a:r>
            <a:r>
              <a:rPr lang="es-CO" sz="3000" i="1" dirty="0" smtClean="0"/>
              <a:t>.</a:t>
            </a:r>
          </a:p>
          <a:p>
            <a:r>
              <a:rPr lang="es-CO" sz="3000" i="1" dirty="0"/>
              <a:t>4 Y el SEÑOR dijo a Moisés: He aquí yo os lloveré pan del cielo; y el pueblo saldrá, y cogerá para cada día, </a:t>
            </a:r>
            <a:r>
              <a:rPr lang="es-CO" sz="3000" i="1" u="sng" dirty="0"/>
              <a:t>para que [yo] le pruebe si anda en mi ley, o no</a:t>
            </a:r>
            <a:r>
              <a:rPr lang="es-CO" sz="3000" i="1" dirty="0"/>
              <a:t>. 5 Mas al sexto día aparejarán lo que han de comer, que será el doble de lo que solían coger cada día</a:t>
            </a:r>
            <a:r>
              <a:rPr lang="es-CO" sz="3000" i="1" dirty="0" smtClean="0"/>
              <a:t>.</a:t>
            </a:r>
          </a:p>
          <a:p>
            <a:pPr marL="0" indent="0">
              <a:buNone/>
            </a:pPr>
            <a:r>
              <a:rPr lang="es-CO" sz="3300" b="1" i="1" dirty="0" smtClean="0"/>
              <a:t>La pregunta es: ¿Cuál ley, si como dicen algunos, no existía Ley? </a:t>
            </a:r>
          </a:p>
          <a:p>
            <a:r>
              <a:rPr lang="es-CO" sz="3000" i="1" dirty="0" smtClean="0"/>
              <a:t>6 </a:t>
            </a:r>
            <a:r>
              <a:rPr lang="es-CO" sz="3000" i="1" dirty="0"/>
              <a:t>Entonces dijo Moisés y Aarón a todos los hijos de Israel: A la tarde sabréis que el SEÑOR os ha sacado de la tierra de Egipto. 7 Y a la mañana veréis la gloria del SEÑOR; [porque] él ha oído vuestras murmuraciones contra el SEÑOR; que nosotros, ¿qué [somos] , para que vosotros murmuréis contra nosotros</a:t>
            </a:r>
            <a:r>
              <a:rPr lang="es-CO" sz="3000" dirty="0"/>
              <a:t>? </a:t>
            </a:r>
            <a:r>
              <a:rPr lang="es-CO" sz="3000" dirty="0" smtClean="0"/>
              <a:t> </a:t>
            </a:r>
            <a:endParaRPr lang="es-CO" sz="3000" dirty="0"/>
          </a:p>
        </p:txBody>
      </p:sp>
    </p:spTree>
    <p:extLst>
      <p:ext uri="{BB962C8B-B14F-4D97-AF65-F5344CB8AC3E}">
        <p14:creationId xmlns:p14="http://schemas.microsoft.com/office/powerpoint/2010/main" val="3923265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7565"/>
            <a:ext cx="10515600" cy="6069496"/>
          </a:xfrm>
          <a:solidFill>
            <a:schemeClr val="accent2">
              <a:lumMod val="20000"/>
              <a:lumOff val="80000"/>
            </a:schemeClr>
          </a:solidFill>
          <a:scene3d>
            <a:camera prst="orthographicFront"/>
            <a:lightRig rig="threePt" dir="t"/>
          </a:scene3d>
          <a:sp3d>
            <a:bevelT prst="slope"/>
          </a:sp3d>
        </p:spPr>
        <p:txBody>
          <a:bodyPr>
            <a:normAutofit fontScale="92500" lnSpcReduction="10000"/>
          </a:bodyPr>
          <a:lstStyle/>
          <a:p>
            <a:r>
              <a:rPr lang="es-CO" dirty="0" smtClean="0"/>
              <a:t>8 </a:t>
            </a:r>
            <a:r>
              <a:rPr lang="es-CO" dirty="0"/>
              <a:t>Y dijo Moisés: El SEÑOR os dará a la tarde carne para comer, y a la mañana pan hasta saciaros; [porque] el SEÑOR ha oído vuestras murmuraciones con que habéis murmurado contra él; que nosotros, ¿qué [somos] ? Vuestras murmuraciones no [son] contra nosotros, sino contra el SEÑOR</a:t>
            </a:r>
            <a:r>
              <a:rPr lang="es-CO" dirty="0" smtClean="0"/>
              <a:t>.</a:t>
            </a:r>
          </a:p>
          <a:p>
            <a:r>
              <a:rPr lang="es-CO" dirty="0"/>
              <a:t> 9 Y dijo Moisés a Aarón: Di a toda la congregación de los hijos de Israel: Acercaos en la presencia del SEÑOR; que él ha oído vuestras murmuraciones. 10 Y hablando Aarón a toda la congregación de los hijos de Israel, miraron hacia el desierto, y he aquí la gloria del SEÑOR, que apareció en la nube. </a:t>
            </a:r>
          </a:p>
          <a:p>
            <a:r>
              <a:rPr lang="es-CO" dirty="0"/>
              <a:t>11 Y el SEÑOR habló a Moisés, diciendo: 12 [Yo] he oído las murmuraciones de los hijos de Israel; háblales, diciendo: Entre las [dos] tardes comeréis carne, y mañana os saciaréis de pan, y sabréis que yo [soy] el SEÑOR vuestro Dios. 13 Y cuando se hizo tarde, subieron codornices que cubrieron el real; y a la mañana descendió rocío en derredor del real. 14 Y cuando el rocío cesó de descender, he aquí sobre la faz del desierto [una] cosa menuda, redonda, menuda como una helada sobre la tierra. </a:t>
            </a:r>
            <a:endParaRPr lang="es-CO" dirty="0" smtClean="0"/>
          </a:p>
        </p:txBody>
      </p:sp>
    </p:spTree>
    <p:extLst>
      <p:ext uri="{BB962C8B-B14F-4D97-AF65-F5344CB8AC3E}">
        <p14:creationId xmlns:p14="http://schemas.microsoft.com/office/powerpoint/2010/main" val="1242685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8051" y="278296"/>
            <a:ext cx="11529391" cy="6241774"/>
          </a:xfrm>
        </p:spPr>
        <p:txBody>
          <a:bodyPr>
            <a:normAutofit lnSpcReduction="10000"/>
          </a:bodyPr>
          <a:lstStyle/>
          <a:p>
            <a:r>
              <a:rPr lang="es-CO" dirty="0" smtClean="0"/>
              <a:t>15 </a:t>
            </a:r>
            <a:r>
              <a:rPr lang="es-CO" dirty="0"/>
              <a:t>Y viéndolo los hijos de Israel, se dijeron unos a otros: </a:t>
            </a:r>
            <a:r>
              <a:rPr lang="es-CO" dirty="0" smtClean="0"/>
              <a:t>¿Qué </a:t>
            </a:r>
            <a:r>
              <a:rPr lang="es-CO" dirty="0"/>
              <a:t>es esto</a:t>
            </a:r>
            <a:r>
              <a:rPr lang="es-CO" dirty="0" smtClean="0"/>
              <a:t>? </a:t>
            </a:r>
            <a:r>
              <a:rPr lang="es-CO" dirty="0"/>
              <a:t>porque no sabían qué era. Entonces Moisés les dijo: Este [es] el pan que el SEÑOR os da para comer. </a:t>
            </a:r>
            <a:r>
              <a:rPr lang="es-CO" dirty="0" smtClean="0"/>
              <a:t>16 </a:t>
            </a:r>
            <a:r>
              <a:rPr lang="es-CO" dirty="0"/>
              <a:t>Esto [es] lo que el SEÑOR ha mandado: </a:t>
            </a:r>
            <a:r>
              <a:rPr lang="es-CO" dirty="0" smtClean="0"/>
              <a:t>Cogeréis </a:t>
            </a:r>
            <a:r>
              <a:rPr lang="es-CO" dirty="0"/>
              <a:t>de él cada uno según pudiere comer; [un] gomer por cabeza, [conforme] al número de vuestras personas, tomaréis cada uno para los que están en su tienda. </a:t>
            </a:r>
            <a:r>
              <a:rPr lang="es-CO" dirty="0" smtClean="0"/>
              <a:t>17 </a:t>
            </a:r>
            <a:r>
              <a:rPr lang="es-CO" dirty="0"/>
              <a:t>Y los hijos de Israel lo hicieron así: y recogieron unos más, otros menos. </a:t>
            </a:r>
          </a:p>
          <a:p>
            <a:r>
              <a:rPr lang="es-CO" dirty="0"/>
              <a:t>18 Y lo medían por gomer, y no sobraba al que había recogido mucho, ni faltaba al que había recogido poco; cada uno recogió conforme a lo que había de comer. </a:t>
            </a:r>
            <a:r>
              <a:rPr lang="es-CO" dirty="0" smtClean="0"/>
              <a:t>19 </a:t>
            </a:r>
            <a:r>
              <a:rPr lang="es-CO" dirty="0"/>
              <a:t>Y les dijo Moisés: </a:t>
            </a:r>
            <a:r>
              <a:rPr lang="es-CO" u="sng" dirty="0"/>
              <a:t>Ninguno deje nada de ello para mañana</a:t>
            </a:r>
            <a:r>
              <a:rPr lang="es-CO" dirty="0"/>
              <a:t>. </a:t>
            </a:r>
            <a:r>
              <a:rPr lang="es-CO" dirty="0" smtClean="0"/>
              <a:t>20 </a:t>
            </a:r>
            <a:r>
              <a:rPr lang="es-CO" u="sng" dirty="0"/>
              <a:t>Mas ellos no escucharon a Moisés, y algunos dejaron de ello para otro día, y </a:t>
            </a:r>
            <a:r>
              <a:rPr lang="es-CO" u="sng" dirty="0" smtClean="0"/>
              <a:t>crio </a:t>
            </a:r>
            <a:r>
              <a:rPr lang="es-CO" u="sng" dirty="0"/>
              <a:t>gusanos, y se pudrió</a:t>
            </a:r>
            <a:r>
              <a:rPr lang="es-CO" dirty="0"/>
              <a:t>; y se enojó contra ellos Moisés. </a:t>
            </a:r>
            <a:r>
              <a:rPr lang="es-CO" dirty="0" smtClean="0"/>
              <a:t>21 </a:t>
            </a:r>
            <a:r>
              <a:rPr lang="es-CO" dirty="0"/>
              <a:t>Y lo recogían muy de mañana, cada uno según lo que había de comer; y cuando el sol calentaba, se derretía. </a:t>
            </a:r>
          </a:p>
          <a:p>
            <a:r>
              <a:rPr lang="es-CO" dirty="0"/>
              <a:t>22 </a:t>
            </a:r>
            <a:r>
              <a:rPr lang="es-CO" u="sng" dirty="0"/>
              <a:t>En el sexto día recogieron doblada comida</a:t>
            </a:r>
            <a:r>
              <a:rPr lang="es-CO" dirty="0"/>
              <a:t>, dos gomeres para cada uno; y todos los príncipes de la congregación vinieron a Moisés, y se lo hicieron saber. </a:t>
            </a:r>
          </a:p>
        </p:txBody>
      </p:sp>
    </p:spTree>
    <p:extLst>
      <p:ext uri="{BB962C8B-B14F-4D97-AF65-F5344CB8AC3E}">
        <p14:creationId xmlns:p14="http://schemas.microsoft.com/office/powerpoint/2010/main" val="6196562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1548" y="304800"/>
            <a:ext cx="11569148" cy="6228522"/>
          </a:xfrm>
          <a:solidFill>
            <a:schemeClr val="accent6">
              <a:lumMod val="20000"/>
              <a:lumOff val="80000"/>
            </a:schemeClr>
          </a:solidFill>
          <a:scene3d>
            <a:camera prst="orthographicFront"/>
            <a:lightRig rig="threePt" dir="t"/>
          </a:scene3d>
          <a:sp3d>
            <a:bevelT w="139700" prst="cross"/>
          </a:sp3d>
        </p:spPr>
        <p:txBody>
          <a:bodyPr>
            <a:normAutofit/>
          </a:bodyPr>
          <a:lstStyle/>
          <a:p>
            <a:pPr lvl="1"/>
            <a:r>
              <a:rPr lang="es-CO" sz="2800" dirty="0"/>
              <a:t>23 Y él les dijo: Esto [es] lo que ha dicho el SEÑOR: </a:t>
            </a:r>
            <a:r>
              <a:rPr lang="es-CO" sz="2800" u="sng" dirty="0"/>
              <a:t>Mañana es el santo sábado del reposo del SEÑOR; lo que hubiereis de cocer, cocedlo [hoy] , y lo que hubiereis de cocinar, cocinadlo; y todo lo que os sobrare, guardadlo para mañana</a:t>
            </a:r>
            <a:r>
              <a:rPr lang="es-CO" sz="2800" dirty="0"/>
              <a:t>. </a:t>
            </a:r>
          </a:p>
          <a:p>
            <a:pPr lvl="1"/>
            <a:r>
              <a:rPr lang="es-CO" sz="2800" dirty="0"/>
              <a:t>24 </a:t>
            </a:r>
            <a:r>
              <a:rPr lang="es-CO" sz="2800" u="sng" dirty="0"/>
              <a:t>Y ellos lo guardaron hasta la mañana, según que Moisés había mandado, y no se pudrió, ni hubo en él gusan</a:t>
            </a:r>
            <a:r>
              <a:rPr lang="es-CO" sz="2800" dirty="0"/>
              <a:t>o. </a:t>
            </a:r>
            <a:r>
              <a:rPr lang="es-CO" sz="2800" dirty="0" smtClean="0"/>
              <a:t>25 </a:t>
            </a:r>
            <a:r>
              <a:rPr lang="es-CO" sz="2800" dirty="0"/>
              <a:t>Y dijo Moisés: </a:t>
            </a:r>
            <a:r>
              <a:rPr lang="es-CO" sz="2800" u="sng" dirty="0"/>
              <a:t>Comedlo hoy, porque hoy [es] sábado del SEÑOR; hoy no lo hallaréis en el campo</a:t>
            </a:r>
            <a:r>
              <a:rPr lang="es-CO" sz="2800" dirty="0"/>
              <a:t>. </a:t>
            </a:r>
            <a:r>
              <a:rPr lang="es-CO" sz="2800" dirty="0" smtClean="0"/>
              <a:t>26 </a:t>
            </a:r>
            <a:r>
              <a:rPr lang="es-CO" sz="2800" dirty="0"/>
              <a:t>En los seis días lo recogeréis; mas el séptimo día es sábado, en el cual no se hallará. </a:t>
            </a:r>
            <a:endParaRPr lang="es-CO" sz="2800" dirty="0" smtClean="0"/>
          </a:p>
          <a:p>
            <a:pPr lvl="1"/>
            <a:r>
              <a:rPr lang="es-CO" sz="2800" dirty="0" smtClean="0"/>
              <a:t>27 </a:t>
            </a:r>
            <a:r>
              <a:rPr lang="es-CO" sz="2800" u="sng" dirty="0">
                <a:solidFill>
                  <a:srgbClr val="FF0000"/>
                </a:solidFill>
              </a:rPr>
              <a:t>Y aconteció que [algunos] del pueblo salieron en el séptimo día a recoger, y no hallaron</a:t>
            </a:r>
            <a:r>
              <a:rPr lang="es-CO" sz="2800" dirty="0"/>
              <a:t>. </a:t>
            </a:r>
            <a:r>
              <a:rPr lang="es-CO" sz="2800" dirty="0" smtClean="0"/>
              <a:t>28 </a:t>
            </a:r>
            <a:r>
              <a:rPr lang="es-CO" sz="2800" u="sng" dirty="0">
                <a:solidFill>
                  <a:srgbClr val="FF0000"/>
                </a:solidFill>
              </a:rPr>
              <a:t>Y el SEÑOR dijo a Moisés</a:t>
            </a:r>
            <a:r>
              <a:rPr lang="es-CO" sz="2800" dirty="0"/>
              <a:t>: </a:t>
            </a:r>
            <a:r>
              <a:rPr lang="es-CO" sz="2800" u="sng" dirty="0" smtClean="0">
                <a:solidFill>
                  <a:srgbClr val="FF0000"/>
                </a:solidFill>
              </a:rPr>
              <a:t>¿HASTA CUÁNDO NO QUERRÉIS GUARDAR MIS MANDAMIENTOS Y MIS LEYES</a:t>
            </a:r>
            <a:r>
              <a:rPr lang="es-CO" sz="2800" dirty="0" smtClean="0"/>
              <a:t>? 29 </a:t>
            </a:r>
            <a:r>
              <a:rPr lang="es-CO" sz="2800" dirty="0">
                <a:solidFill>
                  <a:srgbClr val="FF0000"/>
                </a:solidFill>
              </a:rPr>
              <a:t>Mirad que el SEÑOR os dio el sábado, y por eso os da en el sexto día pan para dos días. </a:t>
            </a:r>
            <a:r>
              <a:rPr lang="es-CO" sz="2800" dirty="0" smtClean="0">
                <a:solidFill>
                  <a:srgbClr val="FF0000"/>
                </a:solidFill>
              </a:rPr>
              <a:t>Estese, </a:t>
            </a:r>
            <a:r>
              <a:rPr lang="es-CO" sz="2800" dirty="0">
                <a:solidFill>
                  <a:srgbClr val="FF0000"/>
                </a:solidFill>
              </a:rPr>
              <a:t>pues, cada uno en su casa, y nadie salga de su lugar en el séptimo día</a:t>
            </a:r>
            <a:r>
              <a:rPr lang="es-CO" sz="2800" dirty="0"/>
              <a:t>. </a:t>
            </a:r>
            <a:endParaRPr lang="es-CO" dirty="0"/>
          </a:p>
        </p:txBody>
      </p:sp>
    </p:spTree>
    <p:extLst>
      <p:ext uri="{BB962C8B-B14F-4D97-AF65-F5344CB8AC3E}">
        <p14:creationId xmlns:p14="http://schemas.microsoft.com/office/powerpoint/2010/main" val="994782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4"/>
            <a:ext cx="10515600" cy="1894731"/>
          </a:xfrm>
          <a:solidFill>
            <a:schemeClr val="bg1"/>
          </a:solidFill>
          <a:scene3d>
            <a:camera prst="orthographicFront"/>
            <a:lightRig rig="threePt" dir="t"/>
          </a:scene3d>
          <a:sp3d>
            <a:bevelT prst="slope"/>
          </a:sp3d>
        </p:spPr>
        <p:txBody>
          <a:bodyPr>
            <a:noAutofit/>
          </a:bodyPr>
          <a:lstStyle/>
          <a:p>
            <a:pPr algn="ctr"/>
            <a:r>
              <a:rPr lang="es-CO" sz="2800" dirty="0"/>
              <a:t>30 Así el pueblo reposó el séptimo día”. No encontrando maná el sábado de mañana y siendo reprendidos por salir a buscarlo, el pueblo comenzó a descansar el día de sábado. </a:t>
            </a:r>
            <a:r>
              <a:rPr lang="es-CO" sz="2800" dirty="0" smtClean="0"/>
              <a:t>Nota: Antes </a:t>
            </a:r>
            <a:r>
              <a:rPr lang="es-CO" sz="2800" dirty="0"/>
              <a:t>de ser promulgada la ley </a:t>
            </a:r>
            <a:r>
              <a:rPr lang="es-CO" sz="2800" dirty="0" smtClean="0"/>
              <a:t>escrita </a:t>
            </a:r>
            <a:r>
              <a:rPr lang="es-CO" sz="2800" dirty="0"/>
              <a:t>en el </a:t>
            </a:r>
            <a:r>
              <a:rPr lang="es-CO" sz="2800" dirty="0" smtClean="0"/>
              <a:t>Sinaí, ya se guardaba el sábado, y Los que no enseñan esto, son profetas falsos.</a:t>
            </a:r>
            <a:endParaRPr lang="es-CO" sz="2800" dirty="0"/>
          </a:p>
        </p:txBody>
      </p:sp>
      <p:sp>
        <p:nvSpPr>
          <p:cNvPr id="3" name="Marcador de contenido 2"/>
          <p:cNvSpPr>
            <a:spLocks noGrp="1"/>
          </p:cNvSpPr>
          <p:nvPr>
            <p:ph idx="1"/>
          </p:nvPr>
        </p:nvSpPr>
        <p:spPr>
          <a:xfrm>
            <a:off x="838200" y="4950048"/>
            <a:ext cx="10515600" cy="1729047"/>
          </a:xfrm>
          <a:solidFill>
            <a:schemeClr val="bg1"/>
          </a:solidFill>
          <a:scene3d>
            <a:camera prst="orthographicFront"/>
            <a:lightRig rig="threePt" dir="t"/>
          </a:scene3d>
          <a:sp3d>
            <a:bevelT prst="slope"/>
          </a:sp3d>
        </p:spPr>
        <p:txBody>
          <a:bodyPr>
            <a:normAutofit fontScale="92500" lnSpcReduction="10000"/>
          </a:bodyPr>
          <a:lstStyle/>
          <a:p>
            <a:pPr marL="0" indent="0" algn="ctr">
              <a:buNone/>
            </a:pPr>
            <a:r>
              <a:rPr lang="es-CO" sz="3400" dirty="0"/>
              <a:t>El Talmud babilónico explica que las diferencias en la descripción se debían a que su gusto variaba según quien lo tomaba, </a:t>
            </a:r>
            <a:r>
              <a:rPr lang="es-CO" sz="3400" u="sng" dirty="0"/>
              <a:t>miel para los niños</a:t>
            </a:r>
            <a:r>
              <a:rPr lang="es-CO" sz="3400" dirty="0"/>
              <a:t>, </a:t>
            </a:r>
            <a:r>
              <a:rPr lang="es-CO" sz="3400" u="sng" dirty="0"/>
              <a:t>aceitunas para los jóvenes</a:t>
            </a:r>
            <a:r>
              <a:rPr lang="es-CO" sz="3400" dirty="0"/>
              <a:t>, </a:t>
            </a:r>
            <a:r>
              <a:rPr lang="es-CO" sz="3400" u="sng" dirty="0"/>
              <a:t>pan para los mayores</a:t>
            </a:r>
            <a:r>
              <a:rPr lang="es-CO" sz="3400" dirty="0"/>
              <a:t>; - de tal manera que todos quedan satisfechos.</a:t>
            </a:r>
          </a:p>
          <a:p>
            <a:endParaRPr lang="es-CO" dirty="0"/>
          </a:p>
        </p:txBody>
      </p:sp>
      <p:pic>
        <p:nvPicPr>
          <p:cNvPr id="4" name="Imagen 3"/>
          <p:cNvPicPr>
            <a:picLocks noChangeAspect="1"/>
          </p:cNvPicPr>
          <p:nvPr/>
        </p:nvPicPr>
        <p:blipFill>
          <a:blip r:embed="rId2"/>
          <a:stretch>
            <a:fillRect/>
          </a:stretch>
        </p:blipFill>
        <p:spPr>
          <a:xfrm>
            <a:off x="7222021" y="2429001"/>
            <a:ext cx="4131779" cy="2351901"/>
          </a:xfrm>
          <a:prstGeom prst="rect">
            <a:avLst/>
          </a:prstGeom>
        </p:spPr>
      </p:pic>
      <p:pic>
        <p:nvPicPr>
          <p:cNvPr id="5" name="Imagen 4"/>
          <p:cNvPicPr>
            <a:picLocks noChangeAspect="1"/>
          </p:cNvPicPr>
          <p:nvPr/>
        </p:nvPicPr>
        <p:blipFill>
          <a:blip r:embed="rId3"/>
          <a:stretch>
            <a:fillRect/>
          </a:stretch>
        </p:blipFill>
        <p:spPr>
          <a:xfrm>
            <a:off x="1338470" y="2429001"/>
            <a:ext cx="4094922" cy="2351901"/>
          </a:xfrm>
          <a:prstGeom prst="rect">
            <a:avLst/>
          </a:prstGeom>
        </p:spPr>
      </p:pic>
    </p:spTree>
    <p:extLst>
      <p:ext uri="{BB962C8B-B14F-4D97-AF65-F5344CB8AC3E}">
        <p14:creationId xmlns:p14="http://schemas.microsoft.com/office/powerpoint/2010/main" val="2525769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03583" y="556591"/>
            <a:ext cx="11065565" cy="5923722"/>
          </a:xfrm>
          <a:solidFill>
            <a:schemeClr val="accent1">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dirty="0" smtClean="0"/>
              <a:t>Noten las palabra de Dios: “¿HASTA CUÁNDO NO QUERRÉIS GUARDAR MIS MANDAMIENTOS Y MIS LEYES”. Dios no habla en SINGULAR, hasta cuando no querréis guardar mi SÁBADO”, sino en PLURAL, MIS MANDAMIENTOS Y MIS LEYES”, encierra todos los mandamientos en uno solo.</a:t>
            </a:r>
          </a:p>
          <a:p>
            <a:pPr marL="0" indent="0" algn="ctr">
              <a:buNone/>
            </a:pPr>
            <a:endParaRPr lang="es-CO" dirty="0" smtClean="0"/>
          </a:p>
          <a:p>
            <a:pPr marL="0" indent="0" algn="ctr">
              <a:buNone/>
            </a:pPr>
            <a:r>
              <a:rPr lang="es-CO" dirty="0" smtClean="0"/>
              <a:t>Es lo mismo que dice</a:t>
            </a:r>
            <a:r>
              <a:rPr lang="es-CO" b="1" dirty="0" smtClean="0"/>
              <a:t> </a:t>
            </a:r>
            <a:r>
              <a:rPr lang="es-CO" dirty="0" smtClean="0"/>
              <a:t>Dios en el Nuevo testamente:</a:t>
            </a:r>
          </a:p>
          <a:p>
            <a:pPr marL="0" indent="0" algn="ctr">
              <a:buNone/>
            </a:pPr>
            <a:r>
              <a:rPr lang="es-CO" b="1" dirty="0" smtClean="0">
                <a:solidFill>
                  <a:srgbClr val="FF0000"/>
                </a:solidFill>
              </a:rPr>
              <a:t>Santiago 2:10-12. </a:t>
            </a:r>
          </a:p>
          <a:p>
            <a:pPr marL="0" indent="0" algn="ctr">
              <a:buNone/>
            </a:pPr>
            <a:r>
              <a:rPr lang="es-CO" dirty="0" smtClean="0"/>
              <a:t>“</a:t>
            </a:r>
            <a:r>
              <a:rPr lang="es-CO" i="1" dirty="0" smtClean="0"/>
              <a:t>Porque cualquiera que hubiere guardado toda la ley, y ofendiere en un punto, es hecho culpable de todos. 11 Porque el que dijo: No cometerás adulterio; también ha dicho: No matarás. Y, si no hubieres cometido adulterio, pero hubieres matado, ya eres hecho transgresor de la Ley. 12 Así hablad, y así obrad, como los que habéis de ser juzgados por la ley de [la] libertad</a:t>
            </a:r>
            <a:r>
              <a:rPr lang="es-CO" dirty="0" smtClean="0"/>
              <a:t>”. </a:t>
            </a:r>
          </a:p>
          <a:p>
            <a:pPr marL="0" indent="0" algn="ctr">
              <a:buNone/>
            </a:pPr>
            <a:endParaRPr lang="es-CO" dirty="0" smtClean="0">
              <a:solidFill>
                <a:srgbClr val="FF0000"/>
              </a:solidFill>
            </a:endParaRPr>
          </a:p>
          <a:p>
            <a:pPr marL="0" indent="0" algn="ctr">
              <a:buNone/>
            </a:pPr>
            <a:endParaRPr lang="es-CO" dirty="0"/>
          </a:p>
        </p:txBody>
      </p:sp>
    </p:spTree>
    <p:extLst>
      <p:ext uri="{BB962C8B-B14F-4D97-AF65-F5344CB8AC3E}">
        <p14:creationId xmlns:p14="http://schemas.microsoft.com/office/powerpoint/2010/main" val="34107905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3200" dirty="0"/>
              <a:t/>
            </a:r>
            <a:br>
              <a:rPr lang="es-CO" sz="3200" dirty="0"/>
            </a:br>
            <a:r>
              <a:rPr lang="es-CO" sz="3200" dirty="0"/>
              <a:t>“De manera que cualquiera que quebrantare uno de estos mandamientos muy pequeños, y así enseñare a los hombres, muy pequeño será llamado en el reino los cielos</a:t>
            </a:r>
            <a:r>
              <a:rPr lang="es-CO" sz="3200" dirty="0" smtClean="0"/>
              <a:t>” </a:t>
            </a:r>
            <a:r>
              <a:rPr lang="es-CO" sz="3200" dirty="0" smtClean="0">
                <a:solidFill>
                  <a:srgbClr val="FF0000"/>
                </a:solidFill>
              </a:rPr>
              <a:t>Mat.5:19.</a:t>
            </a:r>
            <a:r>
              <a:rPr lang="es-CO" sz="3200" dirty="0">
                <a:solidFill>
                  <a:srgbClr val="FF0000"/>
                </a:solidFill>
              </a:rPr>
              <a:t/>
            </a:r>
            <a:br>
              <a:rPr lang="es-CO" sz="3200" dirty="0">
                <a:solidFill>
                  <a:srgbClr val="FF0000"/>
                </a:solidFill>
              </a:rPr>
            </a:br>
            <a:endParaRPr lang="es-CO" sz="3200" dirty="0">
              <a:solidFill>
                <a:srgbClr val="FF0000"/>
              </a:solidFill>
            </a:endParaRPr>
          </a:p>
        </p:txBody>
      </p:sp>
      <p:sp>
        <p:nvSpPr>
          <p:cNvPr id="3" name="Marcador de contenido 2"/>
          <p:cNvSpPr>
            <a:spLocks noGrp="1"/>
          </p:cNvSpPr>
          <p:nvPr>
            <p:ph idx="1"/>
          </p:nvPr>
        </p:nvSpPr>
        <p:spPr>
          <a:xfrm>
            <a:off x="838200" y="5261113"/>
            <a:ext cx="10515600" cy="1338470"/>
          </a:xfrm>
        </p:spPr>
        <p:txBody>
          <a:bodyPr>
            <a:normAutofit fontScale="92500" lnSpcReduction="20000"/>
          </a:bodyPr>
          <a:lstStyle/>
          <a:p>
            <a:pPr marL="0" indent="0" algn="ctr">
              <a:buNone/>
            </a:pPr>
            <a:r>
              <a:rPr lang="es-CO" dirty="0" smtClean="0"/>
              <a:t>Éxodo fue escrito en el año 1440 A.C. Y 1484 años después, cuando Santiago en el 44 D.C. escribe su carta, dice lo mismo: Quebrantar un Mandamiento, equivale a quebrantarlos todos. </a:t>
            </a:r>
          </a:p>
          <a:p>
            <a:pPr marL="0" indent="0" algn="ctr">
              <a:buNone/>
            </a:pPr>
            <a:r>
              <a:rPr lang="es-CO" dirty="0" smtClean="0"/>
              <a:t>Jesucristo es el mismo “Ayer, hoy y los siglos”. (Heb.13:8).</a:t>
            </a:r>
            <a:endParaRPr lang="es-CO" dirty="0"/>
          </a:p>
        </p:txBody>
      </p:sp>
      <p:pic>
        <p:nvPicPr>
          <p:cNvPr id="4" name="Imagen 3"/>
          <p:cNvPicPr>
            <a:picLocks noChangeAspect="1"/>
          </p:cNvPicPr>
          <p:nvPr/>
        </p:nvPicPr>
        <p:blipFill>
          <a:blip r:embed="rId2"/>
          <a:stretch>
            <a:fillRect/>
          </a:stretch>
        </p:blipFill>
        <p:spPr>
          <a:xfrm>
            <a:off x="4591878" y="1852713"/>
            <a:ext cx="3366051" cy="3246369"/>
          </a:xfrm>
          <a:prstGeom prst="rect">
            <a:avLst/>
          </a:prstGeom>
        </p:spPr>
      </p:pic>
      <p:pic>
        <p:nvPicPr>
          <p:cNvPr id="5" name="Imagen 4"/>
          <p:cNvPicPr>
            <a:picLocks noChangeAspect="1"/>
          </p:cNvPicPr>
          <p:nvPr/>
        </p:nvPicPr>
        <p:blipFill>
          <a:blip r:embed="rId3"/>
          <a:stretch>
            <a:fillRect/>
          </a:stretch>
        </p:blipFill>
        <p:spPr>
          <a:xfrm>
            <a:off x="8070573" y="1852713"/>
            <a:ext cx="4121427" cy="3246369"/>
          </a:xfrm>
          <a:prstGeom prst="rect">
            <a:avLst/>
          </a:prstGeom>
        </p:spPr>
      </p:pic>
      <p:pic>
        <p:nvPicPr>
          <p:cNvPr id="6" name="Imagen 5"/>
          <p:cNvPicPr>
            <a:picLocks noChangeAspect="1"/>
          </p:cNvPicPr>
          <p:nvPr/>
        </p:nvPicPr>
        <p:blipFill>
          <a:blip r:embed="rId4"/>
          <a:stretch>
            <a:fillRect/>
          </a:stretch>
        </p:blipFill>
        <p:spPr>
          <a:xfrm>
            <a:off x="-1" y="1852713"/>
            <a:ext cx="4479235" cy="3246369"/>
          </a:xfrm>
          <a:prstGeom prst="rect">
            <a:avLst/>
          </a:prstGeom>
        </p:spPr>
      </p:pic>
    </p:spTree>
    <p:extLst>
      <p:ext uri="{BB962C8B-B14F-4D97-AF65-F5344CB8AC3E}">
        <p14:creationId xmlns:p14="http://schemas.microsoft.com/office/powerpoint/2010/main" val="19628766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8296" y="344556"/>
            <a:ext cx="11622156" cy="6334539"/>
          </a:xfrm>
          <a:solidFill>
            <a:schemeClr val="bg1">
              <a:lumMod val="95000"/>
            </a:schemeClr>
          </a:solidFill>
          <a:scene3d>
            <a:camera prst="orthographicFront"/>
            <a:lightRig rig="threePt" dir="t"/>
          </a:scene3d>
          <a:sp3d>
            <a:bevelT w="152400" h="50800" prst="softRound"/>
          </a:sp3d>
        </p:spPr>
        <p:txBody>
          <a:bodyPr>
            <a:normAutofit fontScale="85000" lnSpcReduction="20000"/>
          </a:bodyPr>
          <a:lstStyle/>
          <a:p>
            <a:r>
              <a:rPr lang="es-CO" dirty="0"/>
              <a:t>Los hijos de Israel, no podían guardar el sábado en Egipto, puesto que eran esclavos, pero ellos sabían muy </a:t>
            </a:r>
            <a:r>
              <a:rPr lang="es-CO" dirty="0" smtClean="0"/>
              <a:t>bien </a:t>
            </a:r>
            <a:r>
              <a:rPr lang="es-CO" dirty="0"/>
              <a:t>de </a:t>
            </a:r>
            <a:r>
              <a:rPr lang="es-CO" dirty="0" smtClean="0"/>
              <a:t>la observancia del sábado.. </a:t>
            </a:r>
            <a:endParaRPr lang="es-CO" dirty="0"/>
          </a:p>
          <a:p>
            <a:endParaRPr lang="es-CO" dirty="0"/>
          </a:p>
          <a:p>
            <a:r>
              <a:rPr lang="es-CO" dirty="0" smtClean="0"/>
              <a:t>Es así como 2560 después de la creación de Adán, y cinco capítulos después del evento del maná, cuando Dios escribió la Ley en pablas de piedra, ordenó lo siguiente </a:t>
            </a:r>
            <a:r>
              <a:rPr lang="es-CO" dirty="0"/>
              <a:t>respecto a este </a:t>
            </a:r>
            <a:r>
              <a:rPr lang="es-CO" dirty="0" smtClean="0"/>
              <a:t>día:</a:t>
            </a:r>
            <a:endParaRPr lang="es-CO" dirty="0"/>
          </a:p>
          <a:p>
            <a:pPr marL="0" indent="0">
              <a:buNone/>
            </a:pPr>
            <a:endParaRPr lang="es-CO" dirty="0" smtClean="0"/>
          </a:p>
          <a:p>
            <a:pPr marL="0" indent="0">
              <a:buNone/>
            </a:pPr>
            <a:r>
              <a:rPr lang="es-CO" dirty="0" smtClean="0">
                <a:solidFill>
                  <a:srgbClr val="FF0000"/>
                </a:solidFill>
              </a:rPr>
              <a:t>Ex 20:8-11.</a:t>
            </a:r>
            <a:r>
              <a:rPr lang="es-CO" dirty="0" smtClean="0"/>
              <a:t> “</a:t>
            </a:r>
            <a:r>
              <a:rPr lang="es-CO" i="1" dirty="0" smtClean="0"/>
              <a:t>Acuérdate </a:t>
            </a:r>
            <a:r>
              <a:rPr lang="es-CO" i="1" dirty="0"/>
              <a:t>del día sábado para santificarlo; </a:t>
            </a:r>
            <a:r>
              <a:rPr lang="es-CO" i="1" dirty="0" smtClean="0"/>
              <a:t>9 </a:t>
            </a:r>
            <a:r>
              <a:rPr lang="es-CO" i="1" dirty="0"/>
              <a:t>seis días trabajarás y harás todas tus obras; </a:t>
            </a:r>
            <a:r>
              <a:rPr lang="es-CO" i="1" dirty="0" smtClean="0"/>
              <a:t>10 </a:t>
            </a:r>
            <a:r>
              <a:rPr lang="es-CO" i="1" dirty="0"/>
              <a:t>pero el día </a:t>
            </a:r>
            <a:r>
              <a:rPr lang="es-CO" i="1" dirty="0" smtClean="0"/>
              <a:t>séptimo </a:t>
            </a:r>
            <a:r>
              <a:rPr lang="es-CO" i="1" dirty="0"/>
              <a:t>es sábado para </a:t>
            </a:r>
            <a:r>
              <a:rPr lang="es-CO" i="1" dirty="0" smtClean="0"/>
              <a:t>El Señor </a:t>
            </a:r>
            <a:r>
              <a:rPr lang="es-CO" i="1" dirty="0"/>
              <a:t>Dios; no harás en él obra alguna, tú, y tu hijo, y tu hija, tu siervo y tu sierva, tu bestia, y el advenedizo el habitante contigo. </a:t>
            </a:r>
            <a:r>
              <a:rPr lang="es-CO" i="1" dirty="0" smtClean="0"/>
              <a:t>11 </a:t>
            </a:r>
            <a:r>
              <a:rPr lang="es-CO" i="1" dirty="0"/>
              <a:t>Pues en seis días hizo Señor el cielo, y la tierra y el mar y todo lo en ellos; y reposó el día el séptimo; por esto bendijo Señor el día el séptimo y santificólo. </a:t>
            </a:r>
            <a:endParaRPr lang="es-CO" i="1" dirty="0" smtClean="0"/>
          </a:p>
          <a:p>
            <a:endParaRPr lang="es-CO" dirty="0" smtClean="0"/>
          </a:p>
          <a:p>
            <a:r>
              <a:rPr lang="es-CO" dirty="0" smtClean="0"/>
              <a:t>Dios les dice: “Acuérdate”, porque ellos ya lo sabían, pero por estar esclavos y mezclados con los paganos egipcios durante muchos años, lo habían olvidado. Este </a:t>
            </a:r>
            <a:r>
              <a:rPr lang="es-CO" dirty="0"/>
              <a:t>mandamiento nos esta diciendo </a:t>
            </a:r>
            <a:r>
              <a:rPr lang="es-CO" dirty="0" smtClean="0"/>
              <a:t>a nosotros también, que </a:t>
            </a:r>
            <a:r>
              <a:rPr lang="es-CO" dirty="0"/>
              <a:t>debemos acordarnos </a:t>
            </a:r>
            <a:r>
              <a:rPr lang="es-CO" dirty="0" smtClean="0"/>
              <a:t>hoy del </a:t>
            </a:r>
            <a:r>
              <a:rPr lang="es-CO" dirty="0"/>
              <a:t>día de reposo porque Dios descanso en ese día y como Jesús dijo, </a:t>
            </a:r>
            <a:r>
              <a:rPr lang="es-CO" dirty="0" smtClean="0"/>
              <a:t>“fue </a:t>
            </a:r>
            <a:r>
              <a:rPr lang="es-CO" dirty="0"/>
              <a:t>hecho por causa del </a:t>
            </a:r>
            <a:r>
              <a:rPr lang="es-CO" dirty="0" smtClean="0"/>
              <a:t>hombre”, </a:t>
            </a:r>
            <a:r>
              <a:rPr lang="es-CO" dirty="0"/>
              <a:t>y el primer hombre creado antes de ese día fue, Adán y luego Eva, </a:t>
            </a:r>
            <a:r>
              <a:rPr lang="es-CO" dirty="0" smtClean="0"/>
              <a:t>por tanto, Dios </a:t>
            </a:r>
            <a:r>
              <a:rPr lang="es-CO" dirty="0"/>
              <a:t>hizo el sábado por causa de ellos, </a:t>
            </a:r>
            <a:r>
              <a:rPr lang="es-CO" dirty="0" smtClean="0"/>
              <a:t>y todos nosotros, por </a:t>
            </a:r>
            <a:r>
              <a:rPr lang="es-CO" dirty="0"/>
              <a:t>tal razón podemos saber que Adán y Eva SI guardaron el sábado y que la ley si existía pero aun no como “Escrita”.</a:t>
            </a:r>
          </a:p>
          <a:p>
            <a:endParaRPr lang="es-CO" dirty="0"/>
          </a:p>
        </p:txBody>
      </p:sp>
    </p:spTree>
    <p:extLst>
      <p:ext uri="{BB962C8B-B14F-4D97-AF65-F5344CB8AC3E}">
        <p14:creationId xmlns:p14="http://schemas.microsoft.com/office/powerpoint/2010/main" val="649927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1548" y="251792"/>
            <a:ext cx="11569148" cy="6361044"/>
          </a:xfrm>
        </p:spPr>
        <p:txBody>
          <a:bodyPr>
            <a:normAutofit fontScale="92500" lnSpcReduction="10000"/>
          </a:bodyPr>
          <a:lstStyle/>
          <a:p>
            <a:r>
              <a:rPr lang="es-CO" dirty="0"/>
              <a:t> O</a:t>
            </a:r>
            <a:r>
              <a:rPr lang="es-CO" dirty="0" smtClean="0"/>
              <a:t>tro pasaje bíblico que nos ayuda a entender, si ¿Adán, guardó el sábado?  Es lo que dice Pablo en </a:t>
            </a:r>
            <a:r>
              <a:rPr lang="es-CO" dirty="0" smtClean="0">
                <a:solidFill>
                  <a:srgbClr val="FF0000"/>
                </a:solidFill>
              </a:rPr>
              <a:t>(1 Cor.2:16). </a:t>
            </a:r>
          </a:p>
          <a:p>
            <a:pPr marL="0" indent="0">
              <a:buNone/>
            </a:pPr>
            <a:endParaRPr lang="es-CO" dirty="0">
              <a:solidFill>
                <a:srgbClr val="FF0000"/>
              </a:solidFill>
            </a:endParaRPr>
          </a:p>
          <a:p>
            <a:pPr marL="0" indent="0">
              <a:buNone/>
            </a:pPr>
            <a:r>
              <a:rPr lang="es-CO" i="1" dirty="0" smtClean="0"/>
              <a:t>“</a:t>
            </a:r>
            <a:r>
              <a:rPr lang="es-CO" b="1" i="1" dirty="0" smtClean="0"/>
              <a:t>Mas </a:t>
            </a:r>
            <a:r>
              <a:rPr lang="es-CO" b="1" i="1" dirty="0"/>
              <a:t>nosotros tenemos la mente de </a:t>
            </a:r>
            <a:r>
              <a:rPr lang="es-CO" b="1" i="1" dirty="0" smtClean="0"/>
              <a:t>Cristo</a:t>
            </a:r>
            <a:r>
              <a:rPr lang="es-CO" i="1" dirty="0" smtClean="0"/>
              <a:t>”.</a:t>
            </a:r>
          </a:p>
          <a:p>
            <a:r>
              <a:rPr lang="es-CO" dirty="0" smtClean="0"/>
              <a:t>El </a:t>
            </a:r>
            <a:r>
              <a:rPr lang="es-CO" dirty="0"/>
              <a:t>que no ha sido regenerado no puede entender las acciones divinas, por lo tanto, no está en condiciones de enseñar al hombre espiritual, que está bajo la instrucción del Espíritu Santo. Los que son espirituales tienen consigo al Espíritu Santo, que les enseña las cosas profundas de Dios. </a:t>
            </a:r>
          </a:p>
          <a:p>
            <a:r>
              <a:rPr lang="es-CO" dirty="0" smtClean="0"/>
              <a:t>Mediante </a:t>
            </a:r>
            <a:r>
              <a:rPr lang="es-CO" dirty="0"/>
              <a:t>el </a:t>
            </a:r>
            <a:r>
              <a:rPr lang="es-CO" dirty="0" smtClean="0"/>
              <a:t>Espíritu Santo </a:t>
            </a:r>
            <a:r>
              <a:rPr lang="es-CO" dirty="0"/>
              <a:t>estamos unidos a Cristo, pues la presencia del Espíritu Santo es igual a la presencia de </a:t>
            </a:r>
            <a:r>
              <a:rPr lang="es-CO" dirty="0" smtClean="0"/>
              <a:t>Jesús, por </a:t>
            </a:r>
            <a:r>
              <a:rPr lang="es-CO" dirty="0"/>
              <a:t>lo tanto, “</a:t>
            </a:r>
            <a:r>
              <a:rPr lang="es-CO" u="sng" dirty="0"/>
              <a:t>tenemos la mente de </a:t>
            </a:r>
            <a:r>
              <a:rPr lang="es-CO" u="sng" dirty="0" smtClean="0"/>
              <a:t>Cristo</a:t>
            </a:r>
            <a:r>
              <a:rPr lang="es-CO" dirty="0" smtClean="0"/>
              <a:t>”. Mediante </a:t>
            </a:r>
            <a:r>
              <a:rPr lang="es-CO" dirty="0"/>
              <a:t>el Espíritu Santo, Jesús vive en el creyente y obra en él y por medio de </a:t>
            </a:r>
            <a:r>
              <a:rPr lang="es-CO" dirty="0" smtClean="0"/>
              <a:t>él. “Yo en ellos”. </a:t>
            </a:r>
            <a:r>
              <a:rPr lang="es-CO" dirty="0" smtClean="0">
                <a:solidFill>
                  <a:srgbClr val="FF0000"/>
                </a:solidFill>
              </a:rPr>
              <a:t>(Juan 17:23). (Ver Gal. 2:20</a:t>
            </a:r>
            <a:r>
              <a:rPr lang="es-CO" dirty="0">
                <a:solidFill>
                  <a:srgbClr val="FF0000"/>
                </a:solidFill>
              </a:rPr>
              <a:t>; </a:t>
            </a:r>
            <a:r>
              <a:rPr lang="es-CO" dirty="0" smtClean="0">
                <a:solidFill>
                  <a:srgbClr val="FF0000"/>
                </a:solidFill>
              </a:rPr>
              <a:t>Ef. 3:17</a:t>
            </a:r>
            <a:r>
              <a:rPr lang="es-CO" dirty="0">
                <a:solidFill>
                  <a:srgbClr val="FF0000"/>
                </a:solidFill>
              </a:rPr>
              <a:t>; </a:t>
            </a:r>
            <a:r>
              <a:rPr lang="es-CO" dirty="0" smtClean="0">
                <a:solidFill>
                  <a:srgbClr val="FF0000"/>
                </a:solidFill>
              </a:rPr>
              <a:t>Fil. 2:13</a:t>
            </a:r>
            <a:r>
              <a:rPr lang="es-CO" dirty="0">
                <a:solidFill>
                  <a:srgbClr val="FF0000"/>
                </a:solidFill>
              </a:rPr>
              <a:t>). </a:t>
            </a:r>
            <a:endParaRPr lang="es-CO" dirty="0" smtClean="0">
              <a:solidFill>
                <a:srgbClr val="FF0000"/>
              </a:solidFill>
            </a:endParaRPr>
          </a:p>
          <a:p>
            <a:r>
              <a:rPr lang="es-CO" dirty="0" smtClean="0"/>
              <a:t>Si Pablo dice, tener la “mente de Cristo”, siendo el un pecador convertido a Cristo, ¿cuanto más no tendría la mente de Cristo, Adán y Eva, cuando no conocían el pecado? Por tanto, no es posible que Adán y Eva, estuvieran trabajando el sábado en el Edén, mientras que Cristo Su Creador, estuviera reposando el sábado. Recuerda que ellos habían sido creados a “imagen y semejanza de Dios”. </a:t>
            </a:r>
            <a:r>
              <a:rPr lang="es-CO" dirty="0" smtClean="0">
                <a:solidFill>
                  <a:srgbClr val="FF0000"/>
                </a:solidFill>
              </a:rPr>
              <a:t>(Ge.1:27). </a:t>
            </a:r>
          </a:p>
        </p:txBody>
      </p:sp>
    </p:spTree>
    <p:extLst>
      <p:ext uri="{BB962C8B-B14F-4D97-AF65-F5344CB8AC3E}">
        <p14:creationId xmlns:p14="http://schemas.microsoft.com/office/powerpoint/2010/main" val="36351328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1103250"/>
          </a:xfrm>
          <a:solidFill>
            <a:schemeClr val="bg1"/>
          </a:solidFill>
          <a:scene3d>
            <a:camera prst="orthographicFront"/>
            <a:lightRig rig="threePt" dir="t"/>
          </a:scene3d>
          <a:sp3d>
            <a:bevelT prst="slope"/>
          </a:sp3d>
        </p:spPr>
        <p:txBody>
          <a:bodyPr>
            <a:noAutofit/>
          </a:bodyPr>
          <a:lstStyle/>
          <a:p>
            <a:pPr algn="ctr"/>
            <a:r>
              <a:rPr lang="es-CO" sz="2800" b="1" i="1" dirty="0" smtClean="0"/>
              <a:t>Adán tenía la Ley escrita en su corazón cuando fue creado. En la nueva creación, bajo el nuevo pacto, Dios escribe su Ley en el corazón del creyente.</a:t>
            </a:r>
            <a:endParaRPr lang="es-CO" sz="2800" b="1" i="1" dirty="0"/>
          </a:p>
        </p:txBody>
      </p:sp>
      <p:pic>
        <p:nvPicPr>
          <p:cNvPr id="4" name="Imagen 3"/>
          <p:cNvPicPr>
            <a:picLocks noChangeAspect="1"/>
          </p:cNvPicPr>
          <p:nvPr/>
        </p:nvPicPr>
        <p:blipFill>
          <a:blip r:embed="rId2"/>
          <a:stretch>
            <a:fillRect/>
          </a:stretch>
        </p:blipFill>
        <p:spPr>
          <a:xfrm>
            <a:off x="4505739" y="1603513"/>
            <a:ext cx="3180522" cy="3339548"/>
          </a:xfrm>
          <a:prstGeom prst="rect">
            <a:avLst/>
          </a:prstGeom>
          <a:solidFill>
            <a:schemeClr val="bg1"/>
          </a:solidFill>
          <a:scene3d>
            <a:camera prst="orthographicFront"/>
            <a:lightRig rig="threePt" dir="t"/>
          </a:scene3d>
          <a:sp3d>
            <a:bevelT prst="slope"/>
          </a:sp3d>
        </p:spPr>
      </p:pic>
      <p:sp>
        <p:nvSpPr>
          <p:cNvPr id="6" name="Rectángulo 5"/>
          <p:cNvSpPr/>
          <p:nvPr/>
        </p:nvSpPr>
        <p:spPr>
          <a:xfrm>
            <a:off x="649357" y="5055370"/>
            <a:ext cx="10704443" cy="1815882"/>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dirty="0"/>
              <a:t> </a:t>
            </a:r>
            <a:r>
              <a:rPr lang="es-CO" sz="2800" b="1" i="1" dirty="0"/>
              <a:t>Porque somos hechura suya, creados en Cristo Jesús para buenas obras, las cuales Dios preparó de antemano para que anduviésemos en ellas.</a:t>
            </a:r>
            <a:r>
              <a:rPr lang="es-CO" sz="2800" dirty="0"/>
              <a:t>  </a:t>
            </a:r>
            <a:endParaRPr lang="es-CO" sz="2800" dirty="0" smtClean="0"/>
          </a:p>
          <a:p>
            <a:pPr algn="ctr"/>
            <a:r>
              <a:rPr lang="es-CO" sz="2800" dirty="0" smtClean="0"/>
              <a:t>Ef.2:10. </a:t>
            </a:r>
            <a:endParaRPr lang="es-CO" sz="2800" dirty="0"/>
          </a:p>
        </p:txBody>
      </p:sp>
      <p:sp>
        <p:nvSpPr>
          <p:cNvPr id="3" name="Rectángulo 2"/>
          <p:cNvSpPr/>
          <p:nvPr/>
        </p:nvSpPr>
        <p:spPr>
          <a:xfrm>
            <a:off x="5339762" y="4438592"/>
            <a:ext cx="1323632" cy="369332"/>
          </a:xfrm>
          <a:prstGeom prst="rect">
            <a:avLst/>
          </a:prstGeom>
          <a:solidFill>
            <a:schemeClr val="bg2"/>
          </a:solidFill>
        </p:spPr>
        <p:txBody>
          <a:bodyPr wrap="none">
            <a:spAutoFit/>
          </a:bodyPr>
          <a:lstStyle/>
          <a:p>
            <a:r>
              <a:rPr lang="es-CO" b="1" dirty="0"/>
              <a:t>Jer.31:31-34</a:t>
            </a:r>
          </a:p>
        </p:txBody>
      </p:sp>
    </p:spTree>
    <p:extLst>
      <p:ext uri="{BB962C8B-B14F-4D97-AF65-F5344CB8AC3E}">
        <p14:creationId xmlns:p14="http://schemas.microsoft.com/office/powerpoint/2010/main" val="41296104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7565" y="424068"/>
            <a:ext cx="11423374" cy="6003235"/>
          </a:xfrm>
          <a:solidFill>
            <a:schemeClr val="accent1">
              <a:lumMod val="20000"/>
              <a:lumOff val="80000"/>
            </a:schemeClr>
          </a:solidFill>
          <a:scene3d>
            <a:camera prst="orthographicFront"/>
            <a:lightRig rig="threePt" dir="t"/>
          </a:scene3d>
          <a:sp3d>
            <a:bevelT prst="slope"/>
          </a:sp3d>
        </p:spPr>
        <p:txBody>
          <a:bodyPr>
            <a:normAutofit/>
          </a:bodyPr>
          <a:lstStyle/>
          <a:p>
            <a:pPr marL="0" indent="0" algn="ctr">
              <a:buNone/>
            </a:pPr>
            <a:r>
              <a:rPr lang="es-CO" dirty="0" smtClean="0"/>
              <a:t>Su Ley de amor, es escrita en el corazón y en la mente de todos los que le aman</a:t>
            </a:r>
            <a:r>
              <a:rPr lang="es-CO" dirty="0"/>
              <a:t>, </a:t>
            </a:r>
            <a:r>
              <a:rPr lang="es-CO" dirty="0" smtClean="0"/>
              <a:t>conforme a la promesa de Jeremías. </a:t>
            </a:r>
            <a:r>
              <a:rPr lang="es-CO" dirty="0" smtClean="0">
                <a:solidFill>
                  <a:srgbClr val="FF0000"/>
                </a:solidFill>
              </a:rPr>
              <a:t>Heb.8: 10</a:t>
            </a:r>
            <a:r>
              <a:rPr lang="es-CO" dirty="0" smtClean="0"/>
              <a:t>. “</a:t>
            </a:r>
            <a:r>
              <a:rPr lang="es-CO" i="1" dirty="0" smtClean="0"/>
              <a:t>Por </a:t>
            </a:r>
            <a:r>
              <a:rPr lang="es-CO" i="1" dirty="0"/>
              <a:t>lo cual, este es el pacto que haré con la casa de Israel Después de aquellos días, dice el Señor: Pondré mis leyes en la mente de ellos, Y sobre su corazón las escribiré; Y seré a ellos por Dios, Y ellos me serán a mí por </a:t>
            </a:r>
            <a:r>
              <a:rPr lang="es-CO" i="1" dirty="0" smtClean="0"/>
              <a:t>pueblo</a:t>
            </a:r>
            <a:r>
              <a:rPr lang="es-CO" dirty="0" smtClean="0"/>
              <a:t>”.</a:t>
            </a:r>
          </a:p>
          <a:p>
            <a:pPr marL="0" indent="0" algn="ctr">
              <a:buNone/>
            </a:pPr>
            <a:r>
              <a:rPr lang="es-CO" dirty="0"/>
              <a:t>Dios dispuso antes de la creación que los salvados por la gracia divina debían fructificar mediante buenas obras como un testimonio de esa salvación gratuita. </a:t>
            </a:r>
            <a:r>
              <a:rPr lang="es-CO" dirty="0" smtClean="0">
                <a:solidFill>
                  <a:srgbClr val="FF0000"/>
                </a:solidFill>
              </a:rPr>
              <a:t>(Ver Ju.14:15)</a:t>
            </a:r>
            <a:r>
              <a:rPr lang="es-CO" dirty="0" smtClean="0"/>
              <a:t>. </a:t>
            </a:r>
          </a:p>
          <a:p>
            <a:pPr marL="0" indent="0" algn="ctr">
              <a:buNone/>
            </a:pPr>
            <a:endParaRPr lang="es-CO" dirty="0" smtClean="0"/>
          </a:p>
          <a:p>
            <a:pPr marL="0" indent="0" algn="ctr">
              <a:buNone/>
            </a:pPr>
            <a:r>
              <a:rPr lang="es-CO" sz="3200" b="1" dirty="0" smtClean="0"/>
              <a:t>1)</a:t>
            </a:r>
            <a:r>
              <a:rPr lang="es-CO" dirty="0" smtClean="0"/>
              <a:t>, la </a:t>
            </a:r>
            <a:r>
              <a:rPr lang="es-CO" dirty="0"/>
              <a:t>salvación como dádiva de Dios en </a:t>
            </a:r>
            <a:r>
              <a:rPr lang="es-CO" dirty="0" smtClean="0"/>
              <a:t>Cristo. </a:t>
            </a:r>
            <a:r>
              <a:rPr lang="es-CO" dirty="0"/>
              <a:t>y </a:t>
            </a:r>
            <a:endParaRPr lang="es-CO" dirty="0" smtClean="0"/>
          </a:p>
          <a:p>
            <a:pPr marL="0" indent="0" algn="ctr">
              <a:buNone/>
            </a:pPr>
            <a:r>
              <a:rPr lang="es-CO" sz="3200" b="1" dirty="0" smtClean="0"/>
              <a:t>(2), </a:t>
            </a:r>
            <a:r>
              <a:rPr lang="es-CO" dirty="0" smtClean="0"/>
              <a:t>después </a:t>
            </a:r>
            <a:r>
              <a:rPr lang="es-CO" dirty="0"/>
              <a:t>las buenas obras como fruto de </a:t>
            </a:r>
            <a:r>
              <a:rPr lang="es-CO" dirty="0" smtClean="0"/>
              <a:t>ella, </a:t>
            </a:r>
            <a:r>
              <a:rPr lang="es-CO" dirty="0"/>
              <a:t>fue escrita en el código espiritual, al que debía ajustarse el hombre</a:t>
            </a:r>
            <a:r>
              <a:rPr lang="es-CO" dirty="0" smtClean="0"/>
              <a:t>. Y como vimos anteriormente, la Ley de Dios será la regla por la cual cada ser humano será juzgado.</a:t>
            </a:r>
          </a:p>
        </p:txBody>
      </p:sp>
    </p:spTree>
    <p:extLst>
      <p:ext uri="{BB962C8B-B14F-4D97-AF65-F5344CB8AC3E}">
        <p14:creationId xmlns:p14="http://schemas.microsoft.com/office/powerpoint/2010/main" val="2670679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8443" y="4479233"/>
            <a:ext cx="10515600" cy="2040836"/>
          </a:xfrm>
          <a:solidFill>
            <a:schemeClr val="bg1"/>
          </a:solidFill>
          <a:scene3d>
            <a:camera prst="orthographicFront"/>
            <a:lightRig rig="threePt" dir="t"/>
          </a:scene3d>
          <a:sp3d>
            <a:bevelT prst="slope"/>
          </a:sp3d>
        </p:spPr>
        <p:txBody>
          <a:bodyPr>
            <a:normAutofit lnSpcReduction="10000"/>
          </a:bodyPr>
          <a:lstStyle/>
          <a:p>
            <a:pPr marL="0" indent="0" algn="ctr">
              <a:buNone/>
            </a:pPr>
            <a:r>
              <a:rPr lang="es-CO" dirty="0"/>
              <a:t>Queda bien claro que Adán y Eva, </a:t>
            </a:r>
            <a:r>
              <a:rPr lang="es-CO" dirty="0" smtClean="0"/>
              <a:t>si guardaron </a:t>
            </a:r>
            <a:r>
              <a:rPr lang="es-CO" dirty="0"/>
              <a:t>el </a:t>
            </a:r>
            <a:r>
              <a:rPr lang="es-CO" dirty="0" smtClean="0"/>
              <a:t>sábado con Su Creador, y todos los creyentes desde Abel, hasta el monte Sinaí, sin estar escrita. </a:t>
            </a:r>
          </a:p>
          <a:p>
            <a:pPr marL="0" indent="0" algn="ctr">
              <a:buNone/>
            </a:pPr>
            <a:r>
              <a:rPr lang="es-CO" dirty="0" smtClean="0"/>
              <a:t>Y se seguirá guardando por la eternidad, en el Edén restaurado, cuando todos los redimidos, irán cada sábado a adorar al Creador del Universo.   </a:t>
            </a:r>
            <a:endParaRPr lang="es-CO" dirty="0"/>
          </a:p>
        </p:txBody>
      </p:sp>
      <p:pic>
        <p:nvPicPr>
          <p:cNvPr id="6" name="Imagen 5"/>
          <p:cNvPicPr>
            <a:picLocks noChangeAspect="1"/>
          </p:cNvPicPr>
          <p:nvPr/>
        </p:nvPicPr>
        <p:blipFill>
          <a:blip r:embed="rId2"/>
          <a:stretch>
            <a:fillRect/>
          </a:stretch>
        </p:blipFill>
        <p:spPr>
          <a:xfrm>
            <a:off x="6056243" y="362673"/>
            <a:ext cx="5602358" cy="3851518"/>
          </a:xfrm>
          <a:prstGeom prst="rect">
            <a:avLst/>
          </a:prstGeom>
        </p:spPr>
      </p:pic>
      <p:pic>
        <p:nvPicPr>
          <p:cNvPr id="7" name="Imagen 6"/>
          <p:cNvPicPr>
            <a:picLocks noChangeAspect="1"/>
          </p:cNvPicPr>
          <p:nvPr/>
        </p:nvPicPr>
        <p:blipFill>
          <a:blip r:embed="rId3"/>
          <a:stretch>
            <a:fillRect/>
          </a:stretch>
        </p:blipFill>
        <p:spPr>
          <a:xfrm>
            <a:off x="663768" y="362673"/>
            <a:ext cx="5233450" cy="3851518"/>
          </a:xfrm>
          <a:prstGeom prst="rect">
            <a:avLst/>
          </a:prstGeom>
        </p:spPr>
      </p:pic>
    </p:spTree>
    <p:extLst>
      <p:ext uri="{BB962C8B-B14F-4D97-AF65-F5344CB8AC3E}">
        <p14:creationId xmlns:p14="http://schemas.microsoft.com/office/powerpoint/2010/main" val="2859653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31304" y="237414"/>
            <a:ext cx="4492488" cy="6124754"/>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800" dirty="0"/>
              <a:t>Los que piensan </a:t>
            </a:r>
            <a:r>
              <a:rPr lang="es-CO" sz="2800" dirty="0" smtClean="0"/>
              <a:t>que adán no guardó el sábado, </a:t>
            </a:r>
            <a:r>
              <a:rPr lang="es-CO" sz="2800" dirty="0"/>
              <a:t>como dice aquí el Espíritu de Profecía: </a:t>
            </a:r>
            <a:endParaRPr lang="es-CO" sz="2800" dirty="0" smtClean="0"/>
          </a:p>
          <a:p>
            <a:pPr algn="ctr"/>
            <a:r>
              <a:rPr lang="es-CO" sz="2800" dirty="0" smtClean="0"/>
              <a:t>“</a:t>
            </a:r>
            <a:r>
              <a:rPr lang="es-CO" sz="2800" i="1" dirty="0"/>
              <a:t>El que no ha sido regenerado no puede entender las acciones divinas, por lo tanto, no está en condiciones de enseñar al hombre espiritual, que está bajo la instrucción del Espíritu Santo. Los que son espirituales tienen consigo al Espíritu Santo, que les enseña las cosas profundas de Dios</a:t>
            </a:r>
            <a:r>
              <a:rPr lang="es-CO" sz="2800" dirty="0"/>
              <a:t>”. </a:t>
            </a:r>
          </a:p>
        </p:txBody>
      </p:sp>
      <p:sp>
        <p:nvSpPr>
          <p:cNvPr id="3" name="Rectángulo 2"/>
          <p:cNvSpPr/>
          <p:nvPr/>
        </p:nvSpPr>
        <p:spPr>
          <a:xfrm>
            <a:off x="5075583" y="237414"/>
            <a:ext cx="6944139" cy="6309420"/>
          </a:xfrm>
          <a:prstGeom prst="rect">
            <a:avLst/>
          </a:prstGeom>
          <a:solidFill>
            <a:schemeClr val="bg1"/>
          </a:solidFill>
          <a:scene3d>
            <a:camera prst="orthographicFront"/>
            <a:lightRig rig="threePt" dir="t"/>
          </a:scene3d>
          <a:sp3d>
            <a:bevelT prst="slope"/>
          </a:sp3d>
        </p:spPr>
        <p:txBody>
          <a:bodyPr wrap="square">
            <a:spAutoFit/>
          </a:bodyPr>
          <a:lstStyle/>
          <a:p>
            <a:r>
              <a:rPr lang="es-CO" sz="3200" b="1" dirty="0"/>
              <a:t>Conclusión: </a:t>
            </a:r>
          </a:p>
          <a:p>
            <a:endParaRPr lang="es-CO" sz="2400" dirty="0" smtClean="0"/>
          </a:p>
          <a:p>
            <a:r>
              <a:rPr lang="es-CO" sz="2800" b="1" dirty="0" smtClean="0"/>
              <a:t>1). </a:t>
            </a:r>
            <a:r>
              <a:rPr lang="es-CO" sz="2400" dirty="0" smtClean="0"/>
              <a:t>¿Tenemos </a:t>
            </a:r>
            <a:r>
              <a:rPr lang="es-CO" sz="2400" dirty="0"/>
              <a:t>realmente la mente de Cristo?</a:t>
            </a:r>
          </a:p>
          <a:p>
            <a:r>
              <a:rPr lang="es-CO" sz="2800" b="1" dirty="0" smtClean="0"/>
              <a:t>2). </a:t>
            </a:r>
            <a:r>
              <a:rPr lang="es-CO" sz="2400" dirty="0" smtClean="0"/>
              <a:t>¿Cuándo </a:t>
            </a:r>
            <a:r>
              <a:rPr lang="es-CO" sz="2400" dirty="0"/>
              <a:t>hacemos algo, pensamos cómo actuaría Cristo?</a:t>
            </a:r>
          </a:p>
          <a:p>
            <a:r>
              <a:rPr lang="es-CO" sz="2800" b="1" dirty="0" smtClean="0"/>
              <a:t>3). </a:t>
            </a:r>
            <a:r>
              <a:rPr lang="es-CO" sz="2400" dirty="0" smtClean="0"/>
              <a:t>Es </a:t>
            </a:r>
            <a:r>
              <a:rPr lang="es-CO" sz="2400" dirty="0"/>
              <a:t>necesario imitarle a Él en todas las cosas, si deseamos tener la mente de Cristo. </a:t>
            </a:r>
            <a:r>
              <a:rPr lang="es-CO" sz="2400" dirty="0">
                <a:solidFill>
                  <a:srgbClr val="FF0000"/>
                </a:solidFill>
              </a:rPr>
              <a:t>Luc.4:16</a:t>
            </a:r>
            <a:r>
              <a:rPr lang="es-CO" sz="2400" dirty="0"/>
              <a:t>: “Y vino a Nazaret, donde había sido criado; y entró, conforme a su costumbre, el día del sábado en la sinagoga, ..”</a:t>
            </a:r>
          </a:p>
          <a:p>
            <a:r>
              <a:rPr lang="es-CO" sz="2800" b="1" dirty="0" smtClean="0"/>
              <a:t>4). </a:t>
            </a:r>
            <a:r>
              <a:rPr lang="es-CO" sz="2400" dirty="0" smtClean="0"/>
              <a:t>Es </a:t>
            </a:r>
            <a:r>
              <a:rPr lang="es-CO" sz="2400" dirty="0"/>
              <a:t>un reto para todo cristiano, y por ello, debemos esforzarnos en ello.</a:t>
            </a:r>
          </a:p>
          <a:p>
            <a:r>
              <a:rPr lang="es-CO" sz="2400" dirty="0" smtClean="0"/>
              <a:t>“</a:t>
            </a:r>
            <a:r>
              <a:rPr lang="es-CO" sz="2400" i="1" dirty="0" smtClean="0"/>
              <a:t>Si </a:t>
            </a:r>
            <a:r>
              <a:rPr lang="es-CO" sz="2400" i="1" dirty="0"/>
              <a:t>guardáis mis mandamientos, permaneceréis en mi amor; como también yo he guardado los mandamientos de mi Padre, y permanezco en su </a:t>
            </a:r>
            <a:r>
              <a:rPr lang="es-CO" sz="2400" i="1" dirty="0" smtClean="0"/>
              <a:t>amor</a:t>
            </a:r>
            <a:r>
              <a:rPr lang="es-CO" sz="2400" dirty="0" smtClean="0"/>
              <a:t>”. </a:t>
            </a:r>
          </a:p>
          <a:p>
            <a:r>
              <a:rPr lang="es-CO" sz="2400" dirty="0" smtClean="0">
                <a:solidFill>
                  <a:srgbClr val="FF0000"/>
                </a:solidFill>
              </a:rPr>
              <a:t>(</a:t>
            </a:r>
            <a:r>
              <a:rPr lang="es-CO" sz="2400" dirty="0">
                <a:solidFill>
                  <a:srgbClr val="FF0000"/>
                </a:solidFill>
              </a:rPr>
              <a:t>Ju.15:10). </a:t>
            </a:r>
          </a:p>
        </p:txBody>
      </p:sp>
    </p:spTree>
    <p:extLst>
      <p:ext uri="{BB962C8B-B14F-4D97-AF65-F5344CB8AC3E}">
        <p14:creationId xmlns:p14="http://schemas.microsoft.com/office/powerpoint/2010/main" val="27711120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83096" y="424070"/>
            <a:ext cx="10986052" cy="5976729"/>
          </a:xfrm>
          <a:solidFill>
            <a:schemeClr val="accent1">
              <a:lumMod val="20000"/>
              <a:lumOff val="80000"/>
            </a:schemeClr>
          </a:solidFill>
          <a:scene3d>
            <a:camera prst="orthographicFront"/>
            <a:lightRig rig="threePt" dir="t"/>
          </a:scene3d>
          <a:sp3d>
            <a:bevelT prst="slope"/>
          </a:sp3d>
        </p:spPr>
        <p:txBody>
          <a:bodyPr>
            <a:normAutofit fontScale="92500" lnSpcReduction="10000"/>
          </a:bodyPr>
          <a:lstStyle/>
          <a:p>
            <a:pPr marL="0" indent="0">
              <a:buNone/>
            </a:pPr>
            <a:r>
              <a:rPr lang="es-CO" dirty="0"/>
              <a:t>Q</a:t>
            </a:r>
            <a:r>
              <a:rPr lang="es-CO" dirty="0" smtClean="0"/>
              <a:t>ueda demostrado, que Adán y Eva, si sabían desde el momento que fueron creados,  la existencia del sábado, y por ende de toda Ley de Dios. </a:t>
            </a:r>
          </a:p>
          <a:p>
            <a:pPr marL="0" indent="0">
              <a:buNone/>
            </a:pPr>
            <a:r>
              <a:rPr lang="es-CO" dirty="0" smtClean="0"/>
              <a:t>Por tanto, toda objeción que se ponga, sobre si ¿Adán, guardó el sábado en el Edén? no es más que una de tantas objeciones de los hombres, para echar por tierra la obligación que tienen los hombres hoy, de guardar el sábado. </a:t>
            </a:r>
          </a:p>
          <a:p>
            <a:pPr marL="0" indent="0">
              <a:buNone/>
            </a:pPr>
            <a:endParaRPr lang="es-CO" dirty="0" smtClean="0"/>
          </a:p>
          <a:p>
            <a:pPr marL="0" indent="0">
              <a:buNone/>
            </a:pPr>
            <a:r>
              <a:rPr lang="es-CO" dirty="0" smtClean="0"/>
              <a:t>Además, está registrado que la Ley de Dios, es una revelación de su carácter. Por ende, al cielo no entrará nadie, que no guarde sus Mandamientos. </a:t>
            </a:r>
          </a:p>
          <a:p>
            <a:pPr marL="0" indent="0">
              <a:buNone/>
            </a:pPr>
            <a:r>
              <a:rPr lang="es-CO" dirty="0" smtClean="0">
                <a:solidFill>
                  <a:srgbClr val="FF0000"/>
                </a:solidFill>
              </a:rPr>
              <a:t>(Ver Mat.7:21; Ap.22:14; Heb.12:14).</a:t>
            </a:r>
          </a:p>
          <a:p>
            <a:pPr marL="0" indent="0">
              <a:buNone/>
            </a:pPr>
            <a:r>
              <a:rPr lang="es-CO" sz="3000" b="1" dirty="0" smtClean="0"/>
              <a:t>1). </a:t>
            </a:r>
            <a:r>
              <a:rPr lang="es-CO" dirty="0" smtClean="0"/>
              <a:t>Su carácter es amor: </a:t>
            </a:r>
            <a:r>
              <a:rPr lang="es-CO" dirty="0" smtClean="0">
                <a:solidFill>
                  <a:srgbClr val="FF0000"/>
                </a:solidFill>
              </a:rPr>
              <a:t>(1 Ju.4:8).</a:t>
            </a:r>
          </a:p>
          <a:p>
            <a:pPr marL="0" indent="0">
              <a:buNone/>
            </a:pPr>
            <a:r>
              <a:rPr lang="es-CO" sz="3000" b="1" dirty="0" smtClean="0"/>
              <a:t>2). </a:t>
            </a:r>
            <a:r>
              <a:rPr lang="es-CO" dirty="0"/>
              <a:t>L</a:t>
            </a:r>
            <a:r>
              <a:rPr lang="es-CO" dirty="0" smtClean="0"/>
              <a:t>a Biblia dice que Dios no cambia. </a:t>
            </a:r>
            <a:r>
              <a:rPr lang="es-CO" dirty="0" smtClean="0">
                <a:solidFill>
                  <a:srgbClr val="FF0000"/>
                </a:solidFill>
              </a:rPr>
              <a:t>(Ver Mal.3:6; Heb.13:8; Sant.1:17). </a:t>
            </a:r>
            <a:r>
              <a:rPr lang="es-CO" dirty="0"/>
              <a:t>Y</a:t>
            </a:r>
            <a:r>
              <a:rPr lang="es-CO" dirty="0" smtClean="0"/>
              <a:t> por ende </a:t>
            </a:r>
            <a:r>
              <a:rPr lang="es-CO" smtClean="0"/>
              <a:t>su Santa Ley</a:t>
            </a:r>
            <a:r>
              <a:rPr lang="es-CO" smtClean="0">
                <a:solidFill>
                  <a:srgbClr val="FF0000"/>
                </a:solidFill>
              </a:rPr>
              <a:t> </a:t>
            </a:r>
            <a:r>
              <a:rPr lang="es-CO" dirty="0" smtClean="0"/>
              <a:t>sigue siendo la misma por los siglos de los siglos.</a:t>
            </a:r>
            <a:r>
              <a:rPr lang="es-CO" dirty="0" smtClean="0">
                <a:solidFill>
                  <a:srgbClr val="FF0000"/>
                </a:solidFill>
              </a:rPr>
              <a:t> (Ver Sal.89:34; Is.40:8).</a:t>
            </a:r>
            <a:r>
              <a:rPr lang="es-CO" dirty="0" smtClean="0"/>
              <a:t> </a:t>
            </a:r>
          </a:p>
          <a:p>
            <a:pPr marL="0" indent="0">
              <a:buNone/>
            </a:pPr>
            <a:endParaRPr lang="es-CO" dirty="0" smtClean="0"/>
          </a:p>
          <a:p>
            <a:pPr marL="0" indent="0">
              <a:buNone/>
            </a:pPr>
            <a:r>
              <a:rPr lang="es-CO" dirty="0" smtClean="0"/>
              <a:t>BENDICIONES PARA TODOS. Y PREPÁRENSE; CRISTO REGRESA PRONTO.</a:t>
            </a:r>
            <a:endParaRPr lang="es-CO" dirty="0"/>
          </a:p>
        </p:txBody>
      </p:sp>
    </p:spTree>
    <p:extLst>
      <p:ext uri="{BB962C8B-B14F-4D97-AF65-F5344CB8AC3E}">
        <p14:creationId xmlns:p14="http://schemas.microsoft.com/office/powerpoint/2010/main" val="329819683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1684</TotalTime>
  <Words>3918</Words>
  <Application>Microsoft Office PowerPoint</Application>
  <PresentationFormat>Panorámica</PresentationFormat>
  <Paragraphs>123</Paragraphs>
  <Slides>24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24</vt:i4>
      </vt:variant>
    </vt:vector>
  </HeadingPairs>
  <TitlesOfParts>
    <vt:vector size="29" baseType="lpstr">
      <vt:lpstr>Algerian</vt:lpstr>
      <vt:lpstr>Arial</vt:lpstr>
      <vt:lpstr>Calibri</vt:lpstr>
      <vt:lpstr>Calibri Light</vt:lpstr>
      <vt:lpstr>Tema de Office</vt:lpstr>
      <vt:lpstr>ADÁN Y EVA  GUARDARON EL SÁBADO</vt:lpstr>
      <vt:lpstr>Presentación de PowerPoint</vt:lpstr>
      <vt:lpstr>LEAMOS ALGUNOS TEXTOS DONDE APARECE IMPLICITA LA LEY DE DIOS, ANTES DEL SINAÍ. </vt:lpstr>
      <vt:lpstr>Presentación de PowerPoint</vt:lpstr>
      <vt:lpstr>Pablo nos dice en Ro.2:15, que la Leí estaba escrita en el corazón- la mente- del hombre. </vt:lpstr>
      <vt:lpstr>Cuando la Biblia habla del corazón, se refiere a la mente=conciencia.</vt:lpstr>
      <vt:lpstr>Presentación de PowerPoint</vt:lpstr>
      <vt:lpstr>Presentación de PowerPoint</vt:lpstr>
      <vt:lpstr>La Biblia nos dice que Abraham, guardó la Ley, antes de ser escrita. </vt:lpstr>
      <vt:lpstr>Presentación de PowerPoint</vt:lpstr>
      <vt:lpstr>Presentación de PowerPoint</vt:lpstr>
      <vt:lpstr>Presentación de PowerPoint</vt:lpstr>
      <vt:lpstr>Presentación de PowerPoint</vt:lpstr>
      <vt:lpstr>Presentación de PowerPoint</vt:lpstr>
      <vt:lpstr>30 Así el pueblo reposó el séptimo día”. No encontrando maná el sábado de mañana y siendo reprendidos por salir a buscarlo, el pueblo comenzó a descansar el día de sábado. Nota: Antes de ser promulgada la ley escrita en el Sinaí, ya se guardaba el sábado, y Los que no enseñan esto, son profetas falsos.</vt:lpstr>
      <vt:lpstr>Presentación de PowerPoint</vt:lpstr>
      <vt:lpstr> “De manera que cualquiera que quebrantare uno de estos mandamientos muy pequeños, y así enseñare a los hombres, muy pequeño será llamado en el reino los cielos” Mat.5:19. </vt:lpstr>
      <vt:lpstr>Presentación de PowerPoint</vt:lpstr>
      <vt:lpstr>Presentación de PowerPoint</vt:lpstr>
      <vt:lpstr>Adán tenía la Ley escrita en su corazón cuando fue creado. En la nueva creación, bajo el nuevo pacto, Dios escribe su Ley en el corazón del creyente.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ADÁN Y EVA GUARDARON EL SÁBADO</dc:title>
  <dc:creator>Usuario de Windows</dc:creator>
  <cp:lastModifiedBy>Usuario de Windows</cp:lastModifiedBy>
  <cp:revision>136</cp:revision>
  <dcterms:created xsi:type="dcterms:W3CDTF">2019-02-04T02:36:06Z</dcterms:created>
  <dcterms:modified xsi:type="dcterms:W3CDTF">2019-02-12T11:54:38Z</dcterms:modified>
</cp:coreProperties>
</file>